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53.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1"/>
  </p:sldMasterIdLst>
  <p:notesMasterIdLst>
    <p:notesMasterId r:id="rId84"/>
  </p:notesMasterIdLst>
  <p:sldIdLst>
    <p:sldId id="256" r:id="rId2"/>
    <p:sldId id="371" r:id="rId3"/>
    <p:sldId id="372" r:id="rId4"/>
    <p:sldId id="375" r:id="rId5"/>
    <p:sldId id="324" r:id="rId6"/>
    <p:sldId id="360" r:id="rId7"/>
    <p:sldId id="374" r:id="rId8"/>
    <p:sldId id="376" r:id="rId9"/>
    <p:sldId id="377" r:id="rId10"/>
    <p:sldId id="325" r:id="rId11"/>
    <p:sldId id="345" r:id="rId12"/>
    <p:sldId id="357" r:id="rId13"/>
    <p:sldId id="358" r:id="rId14"/>
    <p:sldId id="378" r:id="rId15"/>
    <p:sldId id="389" r:id="rId16"/>
    <p:sldId id="390" r:id="rId17"/>
    <p:sldId id="393" r:id="rId18"/>
    <p:sldId id="403" r:id="rId19"/>
    <p:sldId id="404" r:id="rId20"/>
    <p:sldId id="337" r:id="rId21"/>
    <p:sldId id="341" r:id="rId22"/>
    <p:sldId id="326" r:id="rId23"/>
    <p:sldId id="344" r:id="rId24"/>
    <p:sldId id="407" r:id="rId25"/>
    <p:sldId id="333" r:id="rId26"/>
    <p:sldId id="406" r:id="rId27"/>
    <p:sldId id="327" r:id="rId28"/>
    <p:sldId id="410" r:id="rId29"/>
    <p:sldId id="409" r:id="rId30"/>
    <p:sldId id="418" r:id="rId31"/>
    <p:sldId id="415" r:id="rId32"/>
    <p:sldId id="416" r:id="rId33"/>
    <p:sldId id="391" r:id="rId34"/>
    <p:sldId id="392" r:id="rId35"/>
    <p:sldId id="328" r:id="rId36"/>
    <p:sldId id="349" r:id="rId37"/>
    <p:sldId id="353" r:id="rId38"/>
    <p:sldId id="361" r:id="rId39"/>
    <p:sldId id="381" r:id="rId40"/>
    <p:sldId id="382" r:id="rId41"/>
    <p:sldId id="336" r:id="rId42"/>
    <p:sldId id="348" r:id="rId43"/>
    <p:sldId id="363" r:id="rId44"/>
    <p:sldId id="364" r:id="rId45"/>
    <p:sldId id="365" r:id="rId46"/>
    <p:sldId id="366" r:id="rId47"/>
    <p:sldId id="385" r:id="rId48"/>
    <p:sldId id="386" r:id="rId49"/>
    <p:sldId id="350" r:id="rId50"/>
    <p:sldId id="351" r:id="rId51"/>
    <p:sldId id="352" r:id="rId52"/>
    <p:sldId id="370" r:id="rId53"/>
    <p:sldId id="367" r:id="rId54"/>
    <p:sldId id="387" r:id="rId55"/>
    <p:sldId id="388" r:id="rId56"/>
    <p:sldId id="329" r:id="rId57"/>
    <p:sldId id="343" r:id="rId58"/>
    <p:sldId id="335" r:id="rId59"/>
    <p:sldId id="419" r:id="rId60"/>
    <p:sldId id="420" r:id="rId61"/>
    <p:sldId id="421" r:id="rId62"/>
    <p:sldId id="422" r:id="rId63"/>
    <p:sldId id="423" r:id="rId64"/>
    <p:sldId id="373" r:id="rId65"/>
    <p:sldId id="417" r:id="rId66"/>
    <p:sldId id="394" r:id="rId67"/>
    <p:sldId id="395" r:id="rId68"/>
    <p:sldId id="359" r:id="rId69"/>
    <p:sldId id="368" r:id="rId70"/>
    <p:sldId id="369" r:id="rId71"/>
    <p:sldId id="396" r:id="rId72"/>
    <p:sldId id="400" r:id="rId73"/>
    <p:sldId id="397" r:id="rId74"/>
    <p:sldId id="398" r:id="rId75"/>
    <p:sldId id="402" r:id="rId76"/>
    <p:sldId id="401" r:id="rId77"/>
    <p:sldId id="411" r:id="rId78"/>
    <p:sldId id="413" r:id="rId79"/>
    <p:sldId id="414" r:id="rId80"/>
    <p:sldId id="330" r:id="rId81"/>
    <p:sldId id="347" r:id="rId82"/>
    <p:sldId id="362" r:id="rId83"/>
  </p:sldIdLst>
  <p:sldSz cx="12192000" cy="6858000"/>
  <p:notesSz cx="6858000" cy="9144000"/>
  <p:embeddedFontLst>
    <p:embeddedFont>
      <p:font typeface="Andale Mono" panose="020B0509000000000004" pitchFamily="49" charset="0"/>
      <p:regular r:id="rId85"/>
    </p:embeddedFont>
    <p:embeddedFont>
      <p:font typeface="Bierstadt" panose="020B0004020202020204" pitchFamily="34" charset="0"/>
      <p:regular r:id="rId86"/>
      <p:bold r:id="rId87"/>
      <p:italic r:id="rId88"/>
      <p:boldItalic r:id="rId89"/>
    </p:embeddedFont>
    <p:embeddedFont>
      <p:font typeface="Cambria Math" panose="02040503050406030204" pitchFamily="18" charset="0"/>
      <p:regular r:id="rId90"/>
    </p:embeddedFont>
    <p:embeddedFont>
      <p:font typeface="CMU SERIF ROMAN" panose="02000603000000000000" pitchFamily="2" charset="0"/>
      <p:regular r:id="rId91"/>
    </p:embeddedFont>
    <p:embeddedFont>
      <p:font typeface="Helvetica" pitchFamily="2" charset="0"/>
      <p:regular r:id="rId92"/>
      <p:bold r:id="rId93"/>
      <p:italic r:id="rId94"/>
      <p:boldItalic r:id="rId95"/>
    </p:embeddedFont>
    <p:embeddedFont>
      <p:font typeface="Montserrat" pitchFamily="2" charset="77"/>
      <p:regular r:id="rId96"/>
      <p:bold r:id="rId97"/>
      <p:italic r:id="rId98"/>
      <p:boldItalic r:id="rId99"/>
    </p:embeddedFont>
    <p:embeddedFont>
      <p:font typeface="Montserrat Thin" pitchFamily="2" charset="77"/>
      <p:regular r:id="rId100"/>
      <p:italic r:id="rId10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F6FF"/>
    <a:srgbClr val="012E66"/>
    <a:srgbClr val="030E1F"/>
    <a:srgbClr val="2AC3FF"/>
    <a:srgbClr val="182B50"/>
    <a:srgbClr val="EC3842"/>
    <a:srgbClr val="64ECFF"/>
    <a:srgbClr val="FF6F27"/>
    <a:srgbClr val="7FFEFF"/>
    <a:srgbClr val="0D45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45B8A0-54A4-D74A-827A-B79FB1155BC4}" v="2360" dt="2025-05-11T22:35:15.458"/>
    <p1510:client id="{2B5170AA-587D-B845-AD4F-5931C71EFA59}" v="640" dt="2025-05-12T08:29:38.975"/>
    <p1510:client id="{62E268C1-4492-40F8-8F55-2B9071DB000B}" v="12246" dt="2025-05-12T03:37:31.1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6986"/>
  </p:normalViewPr>
  <p:slideViewPr>
    <p:cSldViewPr snapToGrid="0">
      <p:cViewPr varScale="1">
        <p:scale>
          <a:sx n="110" d="100"/>
          <a:sy n="110" d="100"/>
        </p:scale>
        <p:origin x="16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1.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3.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6.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Mean Absolute Error (MAE)</c:v>
                </c:pt>
              </c:strCache>
            </c:strRef>
          </c:tx>
          <c:spPr>
            <a:solidFill>
              <a:srgbClr val="00B0F0"/>
            </a:solidFill>
            <a:ln>
              <a:solidFill>
                <a:srgbClr val="73F6FF"/>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Bierstadt" panose="020B0004020202020204" pitchFamily="34" charset="0"/>
                    <a:ea typeface="+mn-ea"/>
                    <a:cs typeface="+mn-cs"/>
                  </a:defRPr>
                </a:pPr>
                <a:endParaRPr lang="en-CH"/>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Sheet1!$D$2:$D$7</c:f>
                <c:numCache>
                  <c:formatCode>General</c:formatCode>
                  <c:ptCount val="6"/>
                  <c:pt idx="0">
                    <c:v>1.30378619213871E-3</c:v>
                  </c:pt>
                  <c:pt idx="1">
                    <c:v>0</c:v>
                  </c:pt>
                  <c:pt idx="4">
                    <c:v>1.3063772327122801E-3</c:v>
                  </c:pt>
                  <c:pt idx="5">
                    <c:v>1.30378619213871E-3</c:v>
                  </c:pt>
                </c:numCache>
              </c:numRef>
            </c:plus>
            <c:minus>
              <c:numRef>
                <c:f>Sheet1!$D$2:$D$7</c:f>
                <c:numCache>
                  <c:formatCode>General</c:formatCode>
                  <c:ptCount val="6"/>
                  <c:pt idx="0">
                    <c:v>1.30378619213871E-3</c:v>
                  </c:pt>
                  <c:pt idx="1">
                    <c:v>0</c:v>
                  </c:pt>
                  <c:pt idx="4">
                    <c:v>1.3063772327122801E-3</c:v>
                  </c:pt>
                  <c:pt idx="5">
                    <c:v>1.30378619213871E-3</c:v>
                  </c:pt>
                </c:numCache>
              </c:numRef>
            </c:minus>
            <c:spPr>
              <a:noFill/>
              <a:ln w="9525" cap="flat" cmpd="sng" algn="ctr">
                <a:solidFill>
                  <a:schemeClr val="tx1">
                    <a:lumMod val="65000"/>
                    <a:lumOff val="35000"/>
                  </a:schemeClr>
                </a:solidFill>
                <a:round/>
              </a:ln>
              <a:effectLst/>
            </c:spPr>
          </c:errBars>
          <c:cat>
            <c:strRef>
              <c:f>Sheet1!$A$2</c:f>
              <c:strCache>
                <c:ptCount val="1"/>
                <c:pt idx="0">
                  <c:v>Quantile Regression</c:v>
                </c:pt>
              </c:strCache>
            </c:strRef>
          </c:cat>
          <c:val>
            <c:numRef>
              <c:f>Sheet1!$B$2</c:f>
              <c:numCache>
                <c:formatCode>0.0000</c:formatCode>
                <c:ptCount val="1"/>
                <c:pt idx="0">
                  <c:v>0.27064666152000399</c:v>
                </c:pt>
              </c:numCache>
            </c:numRef>
          </c:val>
          <c:extLst>
            <c:ext xmlns:c16="http://schemas.microsoft.com/office/drawing/2014/chart" uri="{C3380CC4-5D6E-409C-BE32-E72D297353CC}">
              <c16:uniqueId val="{00000000-5807-194D-8C67-2FB89C86052F}"/>
            </c:ext>
          </c:extLst>
        </c:ser>
        <c:ser>
          <c:idx val="1"/>
          <c:order val="1"/>
          <c:tx>
            <c:strRef>
              <c:f>Sheet1!$C$1</c:f>
              <c:strCache>
                <c:ptCount val="1"/>
                <c:pt idx="0">
                  <c:v>Mean Squared Error (MSE)</c:v>
                </c:pt>
              </c:strCache>
            </c:strRef>
          </c:tx>
          <c:spPr>
            <a:solidFill>
              <a:srgbClr val="FF6F27"/>
            </a:solidFill>
            <a:ln>
              <a:solidFill>
                <a:srgbClr val="FFC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Bierstadt" panose="020B0004020202020204" pitchFamily="34" charset="0"/>
                    <a:ea typeface="+mn-ea"/>
                    <a:cs typeface="+mn-cs"/>
                  </a:defRPr>
                </a:pPr>
                <a:endParaRPr lang="en-CH"/>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Sheet1!$E$2:$E$7</c:f>
                <c:numCache>
                  <c:formatCode>General</c:formatCode>
                  <c:ptCount val="6"/>
                  <c:pt idx="0">
                    <c:v>1.61467630156155E-3</c:v>
                  </c:pt>
                  <c:pt idx="1">
                    <c:v>0</c:v>
                  </c:pt>
                  <c:pt idx="4">
                    <c:v>1.47539520095766E-3</c:v>
                  </c:pt>
                  <c:pt idx="5">
                    <c:v>1.61467630156155E-3</c:v>
                  </c:pt>
                </c:numCache>
              </c:numRef>
            </c:plus>
            <c:minus>
              <c:numRef>
                <c:f>Sheet1!$E$2:$E$7</c:f>
                <c:numCache>
                  <c:formatCode>General</c:formatCode>
                  <c:ptCount val="6"/>
                  <c:pt idx="0">
                    <c:v>1.61467630156155E-3</c:v>
                  </c:pt>
                  <c:pt idx="1">
                    <c:v>0</c:v>
                  </c:pt>
                  <c:pt idx="4">
                    <c:v>1.47539520095766E-3</c:v>
                  </c:pt>
                  <c:pt idx="5">
                    <c:v>1.61467630156155E-3</c:v>
                  </c:pt>
                </c:numCache>
              </c:numRef>
            </c:minus>
            <c:spPr>
              <a:noFill/>
              <a:ln w="9525" cap="flat" cmpd="sng" algn="ctr">
                <a:solidFill>
                  <a:schemeClr val="tx1">
                    <a:lumMod val="65000"/>
                    <a:lumOff val="35000"/>
                  </a:schemeClr>
                </a:solidFill>
                <a:round/>
              </a:ln>
              <a:effectLst/>
            </c:spPr>
          </c:errBars>
          <c:cat>
            <c:strRef>
              <c:f>Sheet1!$A$2</c:f>
              <c:strCache>
                <c:ptCount val="1"/>
                <c:pt idx="0">
                  <c:v>Quantile Regression</c:v>
                </c:pt>
              </c:strCache>
            </c:strRef>
          </c:cat>
          <c:val>
            <c:numRef>
              <c:f>Sheet1!$C$2</c:f>
              <c:numCache>
                <c:formatCode>General</c:formatCode>
                <c:ptCount val="1"/>
                <c:pt idx="0">
                  <c:v>0.13100000000000001</c:v>
                </c:pt>
              </c:numCache>
            </c:numRef>
          </c:val>
          <c:extLst>
            <c:ext xmlns:c16="http://schemas.microsoft.com/office/drawing/2014/chart" uri="{C3380CC4-5D6E-409C-BE32-E72D297353CC}">
              <c16:uniqueId val="{00000005-5807-194D-8C67-2FB89C86052F}"/>
            </c:ext>
          </c:extLst>
        </c:ser>
        <c:dLbls>
          <c:showLegendKey val="0"/>
          <c:showVal val="0"/>
          <c:showCatName val="0"/>
          <c:showSerName val="0"/>
          <c:showPercent val="0"/>
          <c:showBubbleSize val="0"/>
        </c:dLbls>
        <c:gapWidth val="75"/>
        <c:overlap val="-9"/>
        <c:axId val="274060079"/>
        <c:axId val="273976863"/>
      </c:barChart>
      <c:catAx>
        <c:axId val="2740600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crossAx val="273976863"/>
        <c:crosses val="autoZero"/>
        <c:auto val="1"/>
        <c:lblAlgn val="ctr"/>
        <c:lblOffset val="100"/>
        <c:noMultiLvlLbl val="0"/>
      </c:catAx>
      <c:valAx>
        <c:axId val="273976863"/>
        <c:scaling>
          <c:orientation val="minMax"/>
        </c:scaling>
        <c:delete val="0"/>
        <c:axPos val="l"/>
        <c:majorGridlines>
          <c:spPr>
            <a:ln w="9525" cap="flat" cmpd="sng" algn="ctr">
              <a:solidFill>
                <a:schemeClr val="tx1">
                  <a:alpha val="39577"/>
                </a:schemeClr>
              </a:solidFill>
              <a:round/>
            </a:ln>
            <a:effectLst>
              <a:outerShdw blurRad="50800" dist="50800" dir="5400000" algn="ctr" rotWithShape="0">
                <a:srgbClr val="000000"/>
              </a:outerShdw>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crossAx val="274060079"/>
        <c:crosses val="autoZero"/>
        <c:crossBetween val="between"/>
      </c:valAx>
      <c:spPr>
        <a:noFill/>
        <a:ln>
          <a:solidFill>
            <a:schemeClr val="tx1">
              <a:alpha val="0"/>
            </a:schemeClr>
          </a:solidFill>
        </a:ln>
        <a:effectLst/>
      </c:spPr>
    </c:plotArea>
    <c:legend>
      <c:legendPos val="b"/>
      <c:legendEntry>
        <c:idx val="1"/>
        <c:txPr>
          <a:bodyPr rot="0" spcFirstLastPara="1" vertOverflow="ellipsis" vert="horz" wrap="square" anchor="ctr" anchorCtr="1"/>
          <a:lstStyle/>
          <a:p>
            <a:pPr algn="thaiDist">
              <a:defRPr sz="1197"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Mean Absolute Error (MAE)</c:v>
                </c:pt>
              </c:strCache>
            </c:strRef>
          </c:tx>
          <c:spPr>
            <a:solidFill>
              <a:srgbClr val="00B0F0"/>
            </a:solidFill>
            <a:ln>
              <a:solidFill>
                <a:srgbClr val="73F6FF"/>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Bierstadt" panose="020B0004020202020204" pitchFamily="34" charset="0"/>
                    <a:ea typeface="+mn-ea"/>
                    <a:cs typeface="+mn-cs"/>
                  </a:defRPr>
                </a:pPr>
                <a:endParaRPr lang="en-CH"/>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Sheet1!$D$2:$D$4</c:f>
                <c:numCache>
                  <c:formatCode>General</c:formatCode>
                  <c:ptCount val="3"/>
                  <c:pt idx="0">
                    <c:v>1.30378619213871E-3</c:v>
                  </c:pt>
                  <c:pt idx="1">
                    <c:v>0</c:v>
                  </c:pt>
                  <c:pt idx="2">
                    <c:v>0</c:v>
                  </c:pt>
                </c:numCache>
              </c:numRef>
            </c:plus>
            <c:minus>
              <c:numRef>
                <c:f>Sheet1!$D$2:$D$4</c:f>
                <c:numCache>
                  <c:formatCode>General</c:formatCode>
                  <c:ptCount val="3"/>
                  <c:pt idx="0">
                    <c:v>1.30378619213871E-3</c:v>
                  </c:pt>
                  <c:pt idx="1">
                    <c:v>0</c:v>
                  </c:pt>
                  <c:pt idx="2">
                    <c:v>0</c:v>
                  </c:pt>
                </c:numCache>
              </c:numRef>
            </c:minus>
            <c:spPr>
              <a:noFill/>
              <a:ln w="9525" cap="flat" cmpd="sng" algn="ctr">
                <a:solidFill>
                  <a:schemeClr val="tx1">
                    <a:lumMod val="65000"/>
                    <a:lumOff val="35000"/>
                  </a:schemeClr>
                </a:solidFill>
                <a:round/>
              </a:ln>
              <a:effectLst/>
            </c:spPr>
          </c:errBars>
          <c:cat>
            <c:strRef>
              <c:f>Sheet1!$A$2:$A$6</c:f>
              <c:strCache>
                <c:ptCount val="5"/>
                <c:pt idx="0">
                  <c:v>Quantile Regression</c:v>
                </c:pt>
                <c:pt idx="1">
                  <c:v>Neural Network w/ Text</c:v>
                </c:pt>
                <c:pt idx="2">
                  <c:v>BERT (3% Training Data)</c:v>
                </c:pt>
                <c:pt idx="3">
                  <c:v>Other: Specific Model [10] (Uncategorised)</c:v>
                </c:pt>
                <c:pt idx="4">
                  <c:v>Non-Sampled TF-IDF Text Repr. [11] (Electronics)</c:v>
                </c:pt>
              </c:strCache>
            </c:strRef>
          </c:cat>
          <c:val>
            <c:numRef>
              <c:f>Sheet1!$B$2:$B$6</c:f>
              <c:numCache>
                <c:formatCode>0.0000</c:formatCode>
                <c:ptCount val="5"/>
                <c:pt idx="0">
                  <c:v>0.27064666152000399</c:v>
                </c:pt>
                <c:pt idx="1">
                  <c:v>0.18379999999999999</c:v>
                </c:pt>
                <c:pt idx="2">
                  <c:v>0.2094</c:v>
                </c:pt>
                <c:pt idx="3">
                  <c:v>0.16597000000000001</c:v>
                </c:pt>
                <c:pt idx="4">
                  <c:v>0.12859999999999999</c:v>
                </c:pt>
              </c:numCache>
            </c:numRef>
          </c:val>
          <c:extLst>
            <c:ext xmlns:c16="http://schemas.microsoft.com/office/drawing/2014/chart" uri="{C3380CC4-5D6E-409C-BE32-E72D297353CC}">
              <c16:uniqueId val="{00000000-A97D-47AC-940B-45A80B459954}"/>
            </c:ext>
          </c:extLst>
        </c:ser>
        <c:ser>
          <c:idx val="1"/>
          <c:order val="1"/>
          <c:tx>
            <c:strRef>
              <c:f>Sheet1!$C$1</c:f>
              <c:strCache>
                <c:ptCount val="1"/>
                <c:pt idx="0">
                  <c:v>Mean Squared Error (MSE)</c:v>
                </c:pt>
              </c:strCache>
            </c:strRef>
          </c:tx>
          <c:spPr>
            <a:solidFill>
              <a:srgbClr val="FF6F27"/>
            </a:solidFill>
            <a:ln>
              <a:solidFill>
                <a:srgbClr val="FFC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Bierstadt" panose="020B0004020202020204" pitchFamily="34" charset="0"/>
                    <a:ea typeface="+mn-ea"/>
                    <a:cs typeface="+mn-cs"/>
                  </a:defRPr>
                </a:pPr>
                <a:endParaRPr lang="en-CH"/>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Sheet1!$E$2:$E$4</c:f>
                <c:numCache>
                  <c:formatCode>General</c:formatCode>
                  <c:ptCount val="3"/>
                  <c:pt idx="0">
                    <c:v>1.61467630156155E-3</c:v>
                  </c:pt>
                  <c:pt idx="1">
                    <c:v>0</c:v>
                  </c:pt>
                  <c:pt idx="2">
                    <c:v>0</c:v>
                  </c:pt>
                </c:numCache>
              </c:numRef>
            </c:plus>
            <c:minus>
              <c:numRef>
                <c:f>Sheet1!$E$2:$E$4</c:f>
                <c:numCache>
                  <c:formatCode>General</c:formatCode>
                  <c:ptCount val="3"/>
                  <c:pt idx="0">
                    <c:v>1.61467630156155E-3</c:v>
                  </c:pt>
                  <c:pt idx="1">
                    <c:v>0</c:v>
                  </c:pt>
                  <c:pt idx="2">
                    <c:v>0</c:v>
                  </c:pt>
                </c:numCache>
              </c:numRef>
            </c:minus>
            <c:spPr>
              <a:noFill/>
              <a:ln w="9525" cap="flat" cmpd="sng" algn="ctr">
                <a:solidFill>
                  <a:schemeClr val="tx1">
                    <a:lumMod val="65000"/>
                    <a:lumOff val="35000"/>
                  </a:schemeClr>
                </a:solidFill>
                <a:round/>
              </a:ln>
              <a:effectLst/>
            </c:spPr>
          </c:errBars>
          <c:cat>
            <c:strRef>
              <c:f>Sheet1!$A$2:$A$6</c:f>
              <c:strCache>
                <c:ptCount val="5"/>
                <c:pt idx="0">
                  <c:v>Quantile Regression</c:v>
                </c:pt>
                <c:pt idx="1">
                  <c:v>Neural Network w/ Text</c:v>
                </c:pt>
                <c:pt idx="2">
                  <c:v>BERT (3% Training Data)</c:v>
                </c:pt>
                <c:pt idx="3">
                  <c:v>Other: Specific Model [10] (Uncategorised)</c:v>
                </c:pt>
                <c:pt idx="4">
                  <c:v>Non-Sampled TF-IDF Text Repr. [11] (Electronics)</c:v>
                </c:pt>
              </c:strCache>
            </c:strRef>
          </c:cat>
          <c:val>
            <c:numRef>
              <c:f>Sheet1!$C$2:$C$6</c:f>
              <c:numCache>
                <c:formatCode>0.0000</c:formatCode>
                <c:ptCount val="5"/>
                <c:pt idx="0" formatCode="General">
                  <c:v>0.13100000000000001</c:v>
                </c:pt>
                <c:pt idx="1">
                  <c:v>6.5199999999999994E-2</c:v>
                </c:pt>
                <c:pt idx="2">
                  <c:v>7.4700000000000003E-2</c:v>
                </c:pt>
                <c:pt idx="4">
                  <c:v>4.2500000000000003E-2</c:v>
                </c:pt>
              </c:numCache>
            </c:numRef>
          </c:val>
          <c:extLst>
            <c:ext xmlns:c16="http://schemas.microsoft.com/office/drawing/2014/chart" uri="{C3380CC4-5D6E-409C-BE32-E72D297353CC}">
              <c16:uniqueId val="{00000001-A97D-47AC-940B-45A80B459954}"/>
            </c:ext>
          </c:extLst>
        </c:ser>
        <c:dLbls>
          <c:showLegendKey val="0"/>
          <c:showVal val="0"/>
          <c:showCatName val="0"/>
          <c:showSerName val="0"/>
          <c:showPercent val="0"/>
          <c:showBubbleSize val="0"/>
        </c:dLbls>
        <c:gapWidth val="75"/>
        <c:overlap val="-9"/>
        <c:axId val="274060079"/>
        <c:axId val="273976863"/>
      </c:barChart>
      <c:catAx>
        <c:axId val="2740600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crossAx val="273976863"/>
        <c:crosses val="autoZero"/>
        <c:auto val="1"/>
        <c:lblAlgn val="ctr"/>
        <c:lblOffset val="100"/>
        <c:noMultiLvlLbl val="0"/>
      </c:catAx>
      <c:valAx>
        <c:axId val="273976863"/>
        <c:scaling>
          <c:orientation val="minMax"/>
        </c:scaling>
        <c:delete val="0"/>
        <c:axPos val="l"/>
        <c:majorGridlines>
          <c:spPr>
            <a:ln w="9525" cap="flat" cmpd="sng" algn="ctr">
              <a:solidFill>
                <a:schemeClr val="tx1">
                  <a:alpha val="39577"/>
                </a:schemeClr>
              </a:solidFill>
              <a:round/>
            </a:ln>
            <a:effectLst>
              <a:outerShdw blurRad="50800" dist="50800" dir="5400000" algn="ctr" rotWithShape="0">
                <a:srgbClr val="000000"/>
              </a:outerShdw>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crossAx val="274060079"/>
        <c:crosses val="autoZero"/>
        <c:crossBetween val="between"/>
      </c:valAx>
      <c:spPr>
        <a:noFill/>
        <a:ln>
          <a:solidFill>
            <a:schemeClr val="tx1">
              <a:alpha val="0"/>
            </a:schemeClr>
          </a:solidFill>
        </a:ln>
        <a:effectLst/>
      </c:spPr>
    </c:plotArea>
    <c:legend>
      <c:legendPos val="b"/>
      <c:legendEntry>
        <c:idx val="1"/>
        <c:txPr>
          <a:bodyPr rot="0" spcFirstLastPara="1" vertOverflow="ellipsis" vert="horz" wrap="square" anchor="ctr" anchorCtr="1"/>
          <a:lstStyle/>
          <a:p>
            <a:pPr algn="thaiDist">
              <a:defRPr sz="1197"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Mean Absolute Error (MAE)</c:v>
                </c:pt>
              </c:strCache>
            </c:strRef>
          </c:tx>
          <c:spPr>
            <a:solidFill>
              <a:srgbClr val="2AC3FF"/>
            </a:solidFill>
            <a:ln>
              <a:solidFill>
                <a:srgbClr val="73F6FF"/>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Bierstadt" panose="020B0004020202020204" pitchFamily="34" charset="0"/>
                    <a:ea typeface="+mn-ea"/>
                    <a:cs typeface="+mn-cs"/>
                  </a:defRPr>
                </a:pPr>
                <a:endParaRPr lang="en-CH"/>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Sheet1!$D$2:$D$5</c:f>
                <c:numCache>
                  <c:formatCode>General</c:formatCode>
                  <c:ptCount val="4"/>
                  <c:pt idx="0">
                    <c:v>6.1581708595481602E-4</c:v>
                  </c:pt>
                  <c:pt idx="1">
                    <c:v>6.1581708595481602E-4</c:v>
                  </c:pt>
                  <c:pt idx="2">
                    <c:v>0</c:v>
                  </c:pt>
                  <c:pt idx="3">
                    <c:v>6.1581708595481602E-4</c:v>
                  </c:pt>
                </c:numCache>
              </c:numRef>
            </c:plus>
            <c:minus>
              <c:numRef>
                <c:f>Sheet1!$D$2:$D$5</c:f>
                <c:numCache>
                  <c:formatCode>General</c:formatCode>
                  <c:ptCount val="4"/>
                  <c:pt idx="0">
                    <c:v>6.1581708595481602E-4</c:v>
                  </c:pt>
                  <c:pt idx="1">
                    <c:v>6.1581708595481602E-4</c:v>
                  </c:pt>
                  <c:pt idx="2">
                    <c:v>0</c:v>
                  </c:pt>
                  <c:pt idx="3">
                    <c:v>6.1581708595481602E-4</c:v>
                  </c:pt>
                </c:numCache>
              </c:numRef>
            </c:minus>
            <c:spPr>
              <a:noFill/>
              <a:ln w="9525" cap="flat" cmpd="sng" algn="ctr">
                <a:solidFill>
                  <a:schemeClr val="tx1">
                    <a:lumMod val="65000"/>
                    <a:lumOff val="35000"/>
                  </a:schemeClr>
                </a:solidFill>
                <a:round/>
              </a:ln>
              <a:effectLst/>
            </c:spPr>
          </c:errBars>
          <c:cat>
            <c:strRef>
              <c:f>Sheet1!$A$2</c:f>
              <c:strCache>
                <c:ptCount val="1"/>
                <c:pt idx="0">
                  <c:v>Quantile Regression</c:v>
                </c:pt>
              </c:strCache>
            </c:strRef>
          </c:cat>
          <c:val>
            <c:numRef>
              <c:f>Sheet1!$B$2</c:f>
              <c:numCache>
                <c:formatCode>0.0000</c:formatCode>
                <c:ptCount val="1"/>
                <c:pt idx="0">
                  <c:v>0.173407474160194</c:v>
                </c:pt>
              </c:numCache>
            </c:numRef>
          </c:val>
          <c:extLst>
            <c:ext xmlns:c16="http://schemas.microsoft.com/office/drawing/2014/chart" uri="{C3380CC4-5D6E-409C-BE32-E72D297353CC}">
              <c16:uniqueId val="{00000000-5807-194D-8C67-2FB89C86052F}"/>
            </c:ext>
          </c:extLst>
        </c:ser>
        <c:ser>
          <c:idx val="1"/>
          <c:order val="1"/>
          <c:tx>
            <c:strRef>
              <c:f>Sheet1!$C$1</c:f>
              <c:strCache>
                <c:ptCount val="1"/>
                <c:pt idx="0">
                  <c:v>Mean Squared Error (MSE)</c:v>
                </c:pt>
              </c:strCache>
            </c:strRef>
          </c:tx>
          <c:spPr>
            <a:solidFill>
              <a:srgbClr val="FF6F27"/>
            </a:solidFill>
            <a:ln>
              <a:solidFill>
                <a:srgbClr val="FFC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Bierstadt" panose="020B0004020202020204" pitchFamily="34" charset="0"/>
                    <a:ea typeface="+mn-ea"/>
                    <a:cs typeface="+mn-cs"/>
                  </a:defRPr>
                </a:pPr>
                <a:endParaRPr lang="en-CH"/>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Sheet1!$E$2:$E$5</c:f>
                <c:numCache>
                  <c:formatCode>General</c:formatCode>
                  <c:ptCount val="4"/>
                  <c:pt idx="0">
                    <c:v>7.8644346632393797E-4</c:v>
                  </c:pt>
                  <c:pt idx="1">
                    <c:v>7.8644346632393797E-4</c:v>
                  </c:pt>
                  <c:pt idx="2">
                    <c:v>0</c:v>
                  </c:pt>
                  <c:pt idx="3">
                    <c:v>7.8644346632393797E-4</c:v>
                  </c:pt>
                </c:numCache>
              </c:numRef>
            </c:plus>
            <c:minus>
              <c:numRef>
                <c:f>Sheet1!$E$2:$E$5</c:f>
                <c:numCache>
                  <c:formatCode>General</c:formatCode>
                  <c:ptCount val="4"/>
                  <c:pt idx="0">
                    <c:v>7.8644346632393797E-4</c:v>
                  </c:pt>
                  <c:pt idx="1">
                    <c:v>7.8644346632393797E-4</c:v>
                  </c:pt>
                  <c:pt idx="2">
                    <c:v>0</c:v>
                  </c:pt>
                  <c:pt idx="3">
                    <c:v>7.8644346632393797E-4</c:v>
                  </c:pt>
                </c:numCache>
              </c:numRef>
            </c:minus>
            <c:spPr>
              <a:noFill/>
              <a:ln w="9525" cap="flat" cmpd="sng" algn="ctr">
                <a:solidFill>
                  <a:schemeClr val="tx1">
                    <a:lumMod val="65000"/>
                    <a:lumOff val="35000"/>
                  </a:schemeClr>
                </a:solidFill>
                <a:round/>
              </a:ln>
              <a:effectLst/>
            </c:spPr>
          </c:errBars>
          <c:cat>
            <c:strRef>
              <c:f>Sheet1!$A$2</c:f>
              <c:strCache>
                <c:ptCount val="1"/>
                <c:pt idx="0">
                  <c:v>Quantile Regression</c:v>
                </c:pt>
              </c:strCache>
            </c:strRef>
          </c:cat>
          <c:val>
            <c:numRef>
              <c:f>Sheet1!$C$2</c:f>
              <c:numCache>
                <c:formatCode>0.0000</c:formatCode>
                <c:ptCount val="1"/>
                <c:pt idx="0">
                  <c:v>6.5165300667285903E-2</c:v>
                </c:pt>
              </c:numCache>
            </c:numRef>
          </c:val>
          <c:extLst>
            <c:ext xmlns:c16="http://schemas.microsoft.com/office/drawing/2014/chart" uri="{C3380CC4-5D6E-409C-BE32-E72D297353CC}">
              <c16:uniqueId val="{00000005-5807-194D-8C67-2FB89C86052F}"/>
            </c:ext>
          </c:extLst>
        </c:ser>
        <c:dLbls>
          <c:showLegendKey val="0"/>
          <c:showVal val="0"/>
          <c:showCatName val="0"/>
          <c:showSerName val="0"/>
          <c:showPercent val="0"/>
          <c:showBubbleSize val="0"/>
        </c:dLbls>
        <c:gapWidth val="75"/>
        <c:overlap val="-9"/>
        <c:axId val="274060079"/>
        <c:axId val="273976863"/>
      </c:barChart>
      <c:catAx>
        <c:axId val="2740600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crossAx val="273976863"/>
        <c:crosses val="autoZero"/>
        <c:auto val="1"/>
        <c:lblAlgn val="ctr"/>
        <c:lblOffset val="100"/>
        <c:noMultiLvlLbl val="0"/>
      </c:catAx>
      <c:valAx>
        <c:axId val="273976863"/>
        <c:scaling>
          <c:orientation val="minMax"/>
        </c:scaling>
        <c:delete val="0"/>
        <c:axPos val="l"/>
        <c:majorGridlines>
          <c:spPr>
            <a:ln w="9525" cap="flat" cmpd="sng" algn="ctr">
              <a:solidFill>
                <a:schemeClr val="tx1">
                  <a:alpha val="39577"/>
                </a:schemeClr>
              </a:solidFill>
              <a:round/>
            </a:ln>
            <a:effectLst>
              <a:outerShdw blurRad="50800" dist="50800" dir="5400000" algn="ctr" rotWithShape="0">
                <a:srgbClr val="000000"/>
              </a:outerShdw>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crossAx val="274060079"/>
        <c:crosses val="autoZero"/>
        <c:crossBetween val="between"/>
      </c:valAx>
      <c:spPr>
        <a:noFill/>
        <a:ln>
          <a:solidFill>
            <a:schemeClr val="tx1">
              <a:alpha val="0"/>
            </a:schemeClr>
          </a:solidFill>
        </a:ln>
        <a:effectLst/>
      </c:spPr>
    </c:plotArea>
    <c:legend>
      <c:legendPos val="b"/>
      <c:legendEntry>
        <c:idx val="1"/>
        <c:txPr>
          <a:bodyPr rot="0" spcFirstLastPara="1" vertOverflow="ellipsis" vert="horz" wrap="square" anchor="ctr" anchorCtr="1"/>
          <a:lstStyle/>
          <a:p>
            <a:pPr algn="thaiDist">
              <a:defRPr sz="1197"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Mean Absolute Error (MAE)</c:v>
                </c:pt>
              </c:strCache>
            </c:strRef>
          </c:tx>
          <c:spPr>
            <a:solidFill>
              <a:srgbClr val="00B0F0"/>
            </a:solidFill>
            <a:ln>
              <a:solidFill>
                <a:srgbClr val="73F6FF"/>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Bierstadt" panose="020B0004020202020204" pitchFamily="34" charset="0"/>
                    <a:ea typeface="+mn-ea"/>
                    <a:cs typeface="+mn-cs"/>
                  </a:defRPr>
                </a:pPr>
                <a:endParaRPr lang="en-CH"/>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Sheet1!$D$2:$D$6</c:f>
                <c:numCache>
                  <c:formatCode>General</c:formatCode>
                  <c:ptCount val="5"/>
                  <c:pt idx="0">
                    <c:v>1.30378619213871E-3</c:v>
                  </c:pt>
                  <c:pt idx="1">
                    <c:v>0</c:v>
                  </c:pt>
                  <c:pt idx="4">
                    <c:v>1.30378619213871E-3</c:v>
                  </c:pt>
                </c:numCache>
              </c:numRef>
            </c:plus>
            <c:minus>
              <c:numRef>
                <c:f>Sheet1!$D$2:$D$6</c:f>
                <c:numCache>
                  <c:formatCode>General</c:formatCode>
                  <c:ptCount val="5"/>
                  <c:pt idx="0">
                    <c:v>1.30378619213871E-3</c:v>
                  </c:pt>
                  <c:pt idx="1">
                    <c:v>0</c:v>
                  </c:pt>
                  <c:pt idx="4">
                    <c:v>1.30378619213871E-3</c:v>
                  </c:pt>
                </c:numCache>
              </c:numRef>
            </c:minus>
            <c:spPr>
              <a:noFill/>
              <a:ln w="9525" cap="flat" cmpd="sng" algn="ctr">
                <a:solidFill>
                  <a:schemeClr val="tx1">
                    <a:lumMod val="65000"/>
                    <a:lumOff val="35000"/>
                  </a:schemeClr>
                </a:solidFill>
                <a:round/>
              </a:ln>
              <a:effectLst/>
            </c:spPr>
          </c:errBars>
          <c:cat>
            <c:strRef>
              <c:f>Sheet1!$A$2:$A$3</c:f>
              <c:strCache>
                <c:ptCount val="2"/>
                <c:pt idx="0">
                  <c:v>Quantile Regression</c:v>
                </c:pt>
                <c:pt idx="1">
                  <c:v>XGBoost</c:v>
                </c:pt>
              </c:strCache>
            </c:strRef>
          </c:cat>
          <c:val>
            <c:numRef>
              <c:f>Sheet1!$B$2:$B$3</c:f>
              <c:numCache>
                <c:formatCode>0.0000</c:formatCode>
                <c:ptCount val="2"/>
                <c:pt idx="0">
                  <c:v>0.27064666152000399</c:v>
                </c:pt>
                <c:pt idx="1">
                  <c:v>0.23480000000000001</c:v>
                </c:pt>
              </c:numCache>
            </c:numRef>
          </c:val>
          <c:extLst>
            <c:ext xmlns:c16="http://schemas.microsoft.com/office/drawing/2014/chart" uri="{C3380CC4-5D6E-409C-BE32-E72D297353CC}">
              <c16:uniqueId val="{00000000-5807-194D-8C67-2FB89C86052F}"/>
            </c:ext>
          </c:extLst>
        </c:ser>
        <c:ser>
          <c:idx val="1"/>
          <c:order val="1"/>
          <c:tx>
            <c:strRef>
              <c:f>Sheet1!$C$1</c:f>
              <c:strCache>
                <c:ptCount val="1"/>
                <c:pt idx="0">
                  <c:v>Mean Squared Error (MSE)</c:v>
                </c:pt>
              </c:strCache>
            </c:strRef>
          </c:tx>
          <c:spPr>
            <a:solidFill>
              <a:srgbClr val="FF6F27"/>
            </a:solidFill>
            <a:ln>
              <a:solidFill>
                <a:srgbClr val="FFC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Bierstadt" panose="020B0004020202020204" pitchFamily="34" charset="0"/>
                    <a:ea typeface="+mn-ea"/>
                    <a:cs typeface="+mn-cs"/>
                  </a:defRPr>
                </a:pPr>
                <a:endParaRPr lang="en-CH"/>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Sheet1!$E$2:$E$6</c:f>
                <c:numCache>
                  <c:formatCode>General</c:formatCode>
                  <c:ptCount val="5"/>
                  <c:pt idx="0">
                    <c:v>1.61467630156155E-3</c:v>
                  </c:pt>
                  <c:pt idx="1">
                    <c:v>0</c:v>
                  </c:pt>
                  <c:pt idx="4">
                    <c:v>1.61467630156155E-3</c:v>
                  </c:pt>
                </c:numCache>
              </c:numRef>
            </c:plus>
            <c:minus>
              <c:numRef>
                <c:f>Sheet1!$E$2:$E$6</c:f>
                <c:numCache>
                  <c:formatCode>General</c:formatCode>
                  <c:ptCount val="5"/>
                  <c:pt idx="0">
                    <c:v>1.61467630156155E-3</c:v>
                  </c:pt>
                  <c:pt idx="1">
                    <c:v>0</c:v>
                  </c:pt>
                  <c:pt idx="4">
                    <c:v>1.61467630156155E-3</c:v>
                  </c:pt>
                </c:numCache>
              </c:numRef>
            </c:minus>
            <c:spPr>
              <a:noFill/>
              <a:ln w="9525" cap="flat" cmpd="sng" algn="ctr">
                <a:solidFill>
                  <a:schemeClr val="tx1">
                    <a:lumMod val="65000"/>
                    <a:lumOff val="35000"/>
                  </a:schemeClr>
                </a:solidFill>
                <a:round/>
              </a:ln>
              <a:effectLst/>
            </c:spPr>
          </c:errBars>
          <c:cat>
            <c:strRef>
              <c:f>Sheet1!$A$2:$A$3</c:f>
              <c:strCache>
                <c:ptCount val="2"/>
                <c:pt idx="0">
                  <c:v>Quantile Regression</c:v>
                </c:pt>
                <c:pt idx="1">
                  <c:v>XGBoost</c:v>
                </c:pt>
              </c:strCache>
            </c:strRef>
          </c:cat>
          <c:val>
            <c:numRef>
              <c:f>Sheet1!$C$2:$C$3</c:f>
              <c:numCache>
                <c:formatCode>0.0000</c:formatCode>
                <c:ptCount val="2"/>
                <c:pt idx="0" formatCode="General">
                  <c:v>0.13100000000000001</c:v>
                </c:pt>
                <c:pt idx="1">
                  <c:v>8.14E-2</c:v>
                </c:pt>
              </c:numCache>
            </c:numRef>
          </c:val>
          <c:extLst>
            <c:ext xmlns:c16="http://schemas.microsoft.com/office/drawing/2014/chart" uri="{C3380CC4-5D6E-409C-BE32-E72D297353CC}">
              <c16:uniqueId val="{00000005-5807-194D-8C67-2FB89C86052F}"/>
            </c:ext>
          </c:extLst>
        </c:ser>
        <c:dLbls>
          <c:showLegendKey val="0"/>
          <c:showVal val="0"/>
          <c:showCatName val="0"/>
          <c:showSerName val="0"/>
          <c:showPercent val="0"/>
          <c:showBubbleSize val="0"/>
        </c:dLbls>
        <c:gapWidth val="75"/>
        <c:overlap val="-9"/>
        <c:axId val="274060079"/>
        <c:axId val="273976863"/>
      </c:barChart>
      <c:catAx>
        <c:axId val="2740600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crossAx val="273976863"/>
        <c:crosses val="autoZero"/>
        <c:auto val="1"/>
        <c:lblAlgn val="ctr"/>
        <c:lblOffset val="100"/>
        <c:noMultiLvlLbl val="0"/>
      </c:catAx>
      <c:valAx>
        <c:axId val="273976863"/>
        <c:scaling>
          <c:orientation val="minMax"/>
        </c:scaling>
        <c:delete val="0"/>
        <c:axPos val="l"/>
        <c:majorGridlines>
          <c:spPr>
            <a:ln w="9525" cap="flat" cmpd="sng" algn="ctr">
              <a:solidFill>
                <a:schemeClr val="tx1">
                  <a:alpha val="39577"/>
                </a:schemeClr>
              </a:solidFill>
              <a:round/>
            </a:ln>
            <a:effectLst>
              <a:outerShdw blurRad="50800" dist="50800" dir="5400000" algn="ctr" rotWithShape="0">
                <a:srgbClr val="000000"/>
              </a:outerShdw>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crossAx val="274060079"/>
        <c:crosses val="autoZero"/>
        <c:crossBetween val="between"/>
      </c:valAx>
      <c:spPr>
        <a:noFill/>
        <a:ln>
          <a:solidFill>
            <a:schemeClr val="tx1">
              <a:alpha val="0"/>
            </a:schemeClr>
          </a:solidFill>
        </a:ln>
        <a:effectLst/>
      </c:spPr>
    </c:plotArea>
    <c:legend>
      <c:legendPos val="b"/>
      <c:legendEntry>
        <c:idx val="1"/>
        <c:txPr>
          <a:bodyPr rot="0" spcFirstLastPara="1" vertOverflow="ellipsis" vert="horz" wrap="square" anchor="ctr" anchorCtr="1"/>
          <a:lstStyle/>
          <a:p>
            <a:pPr algn="thaiDist">
              <a:defRPr sz="1197"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Mean Absolute Error (MAE)</c:v>
                </c:pt>
              </c:strCache>
            </c:strRef>
          </c:tx>
          <c:spPr>
            <a:solidFill>
              <a:srgbClr val="2AC3FF"/>
            </a:solidFill>
            <a:ln>
              <a:solidFill>
                <a:srgbClr val="73F6FF"/>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Bierstadt" panose="020B0004020202020204" pitchFamily="34" charset="0"/>
                    <a:ea typeface="+mn-ea"/>
                    <a:cs typeface="+mn-cs"/>
                  </a:defRPr>
                </a:pPr>
                <a:endParaRPr lang="en-CH"/>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Sheet1!$D$2:$D$5</c:f>
                <c:numCache>
                  <c:formatCode>General</c:formatCode>
                  <c:ptCount val="4"/>
                  <c:pt idx="0">
                    <c:v>6.1581708595481602E-4</c:v>
                  </c:pt>
                  <c:pt idx="1">
                    <c:v>0</c:v>
                  </c:pt>
                  <c:pt idx="2">
                    <c:v>0</c:v>
                  </c:pt>
                  <c:pt idx="3">
                    <c:v>6.1581708595481602E-4</c:v>
                  </c:pt>
                </c:numCache>
              </c:numRef>
            </c:plus>
            <c:minus>
              <c:numRef>
                <c:f>Sheet1!$D$2:$D$5</c:f>
                <c:numCache>
                  <c:formatCode>General</c:formatCode>
                  <c:ptCount val="4"/>
                  <c:pt idx="0">
                    <c:v>6.1581708595481602E-4</c:v>
                  </c:pt>
                  <c:pt idx="1">
                    <c:v>0</c:v>
                  </c:pt>
                  <c:pt idx="2">
                    <c:v>0</c:v>
                  </c:pt>
                  <c:pt idx="3">
                    <c:v>6.1581708595481602E-4</c:v>
                  </c:pt>
                </c:numCache>
              </c:numRef>
            </c:minus>
            <c:spPr>
              <a:noFill/>
              <a:ln w="9525" cap="flat" cmpd="sng" algn="ctr">
                <a:solidFill>
                  <a:schemeClr val="tx1">
                    <a:lumMod val="65000"/>
                    <a:lumOff val="35000"/>
                  </a:schemeClr>
                </a:solidFill>
                <a:round/>
              </a:ln>
              <a:effectLst/>
            </c:spPr>
          </c:errBars>
          <c:cat>
            <c:strRef>
              <c:f>Sheet1!$A$2:$A$3</c:f>
              <c:strCache>
                <c:ptCount val="2"/>
                <c:pt idx="0">
                  <c:v>Quantile Regression</c:v>
                </c:pt>
                <c:pt idx="1">
                  <c:v>XGBoost</c:v>
                </c:pt>
              </c:strCache>
            </c:strRef>
          </c:cat>
          <c:val>
            <c:numRef>
              <c:f>Sheet1!$B$2:$B$3</c:f>
              <c:numCache>
                <c:formatCode>0.0000</c:formatCode>
                <c:ptCount val="2"/>
                <c:pt idx="0">
                  <c:v>0.173407474160194</c:v>
                </c:pt>
                <c:pt idx="1">
                  <c:v>0.16009999999999999</c:v>
                </c:pt>
              </c:numCache>
            </c:numRef>
          </c:val>
          <c:extLst>
            <c:ext xmlns:c16="http://schemas.microsoft.com/office/drawing/2014/chart" uri="{C3380CC4-5D6E-409C-BE32-E72D297353CC}">
              <c16:uniqueId val="{00000000-5807-194D-8C67-2FB89C86052F}"/>
            </c:ext>
          </c:extLst>
        </c:ser>
        <c:ser>
          <c:idx val="1"/>
          <c:order val="1"/>
          <c:tx>
            <c:strRef>
              <c:f>Sheet1!$C$1</c:f>
              <c:strCache>
                <c:ptCount val="1"/>
                <c:pt idx="0">
                  <c:v>Mean Squared Error (MSE)</c:v>
                </c:pt>
              </c:strCache>
            </c:strRef>
          </c:tx>
          <c:spPr>
            <a:solidFill>
              <a:srgbClr val="FF6F27"/>
            </a:solidFill>
            <a:ln>
              <a:solidFill>
                <a:srgbClr val="FFC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Bierstadt" panose="020B0004020202020204" pitchFamily="34" charset="0"/>
                    <a:ea typeface="+mn-ea"/>
                    <a:cs typeface="+mn-cs"/>
                  </a:defRPr>
                </a:pPr>
                <a:endParaRPr lang="en-CH"/>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Sheet1!$E$2:$E$5</c:f>
                <c:numCache>
                  <c:formatCode>General</c:formatCode>
                  <c:ptCount val="4"/>
                  <c:pt idx="0">
                    <c:v>7.8644346632393797E-4</c:v>
                  </c:pt>
                  <c:pt idx="1">
                    <c:v>0</c:v>
                  </c:pt>
                  <c:pt idx="2">
                    <c:v>0</c:v>
                  </c:pt>
                  <c:pt idx="3">
                    <c:v>7.8644346632393797E-4</c:v>
                  </c:pt>
                </c:numCache>
              </c:numRef>
            </c:plus>
            <c:minus>
              <c:numRef>
                <c:f>Sheet1!$E$2:$E$5</c:f>
                <c:numCache>
                  <c:formatCode>General</c:formatCode>
                  <c:ptCount val="4"/>
                  <c:pt idx="0">
                    <c:v>7.8644346632393797E-4</c:v>
                  </c:pt>
                  <c:pt idx="1">
                    <c:v>0</c:v>
                  </c:pt>
                  <c:pt idx="2">
                    <c:v>0</c:v>
                  </c:pt>
                  <c:pt idx="3">
                    <c:v>7.8644346632393797E-4</c:v>
                  </c:pt>
                </c:numCache>
              </c:numRef>
            </c:minus>
            <c:spPr>
              <a:noFill/>
              <a:ln w="9525" cap="flat" cmpd="sng" algn="ctr">
                <a:solidFill>
                  <a:schemeClr val="tx1">
                    <a:lumMod val="65000"/>
                    <a:lumOff val="35000"/>
                  </a:schemeClr>
                </a:solidFill>
                <a:round/>
              </a:ln>
              <a:effectLst/>
            </c:spPr>
          </c:errBars>
          <c:cat>
            <c:strRef>
              <c:f>Sheet1!$A$2:$A$3</c:f>
              <c:strCache>
                <c:ptCount val="2"/>
                <c:pt idx="0">
                  <c:v>Quantile Regression</c:v>
                </c:pt>
                <c:pt idx="1">
                  <c:v>XGBoost</c:v>
                </c:pt>
              </c:strCache>
            </c:strRef>
          </c:cat>
          <c:val>
            <c:numRef>
              <c:f>Sheet1!$C$2:$C$3</c:f>
              <c:numCache>
                <c:formatCode>0.0000</c:formatCode>
                <c:ptCount val="2"/>
                <c:pt idx="0">
                  <c:v>6.5165300667285903E-2</c:v>
                </c:pt>
                <c:pt idx="1">
                  <c:v>4.6199999999999998E-2</c:v>
                </c:pt>
              </c:numCache>
            </c:numRef>
          </c:val>
          <c:extLst>
            <c:ext xmlns:c16="http://schemas.microsoft.com/office/drawing/2014/chart" uri="{C3380CC4-5D6E-409C-BE32-E72D297353CC}">
              <c16:uniqueId val="{00000005-5807-194D-8C67-2FB89C86052F}"/>
            </c:ext>
          </c:extLst>
        </c:ser>
        <c:dLbls>
          <c:showLegendKey val="0"/>
          <c:showVal val="0"/>
          <c:showCatName val="0"/>
          <c:showSerName val="0"/>
          <c:showPercent val="0"/>
          <c:showBubbleSize val="0"/>
        </c:dLbls>
        <c:gapWidth val="75"/>
        <c:overlap val="-9"/>
        <c:axId val="274060079"/>
        <c:axId val="273976863"/>
      </c:barChart>
      <c:catAx>
        <c:axId val="2740600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crossAx val="273976863"/>
        <c:crosses val="autoZero"/>
        <c:auto val="1"/>
        <c:lblAlgn val="ctr"/>
        <c:lblOffset val="100"/>
        <c:noMultiLvlLbl val="0"/>
      </c:catAx>
      <c:valAx>
        <c:axId val="273976863"/>
        <c:scaling>
          <c:orientation val="minMax"/>
        </c:scaling>
        <c:delete val="0"/>
        <c:axPos val="l"/>
        <c:majorGridlines>
          <c:spPr>
            <a:ln w="9525" cap="flat" cmpd="sng" algn="ctr">
              <a:solidFill>
                <a:schemeClr val="tx1">
                  <a:alpha val="39577"/>
                </a:schemeClr>
              </a:solidFill>
              <a:round/>
            </a:ln>
            <a:effectLst>
              <a:outerShdw blurRad="50800" dist="50800" dir="5400000" algn="ctr" rotWithShape="0">
                <a:srgbClr val="000000"/>
              </a:outerShdw>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crossAx val="274060079"/>
        <c:crosses val="autoZero"/>
        <c:crossBetween val="between"/>
      </c:valAx>
      <c:spPr>
        <a:noFill/>
        <a:ln>
          <a:solidFill>
            <a:schemeClr val="tx1">
              <a:alpha val="0"/>
            </a:schemeClr>
          </a:solidFill>
        </a:ln>
        <a:effectLst/>
      </c:spPr>
    </c:plotArea>
    <c:legend>
      <c:legendPos val="b"/>
      <c:legendEntry>
        <c:idx val="1"/>
        <c:txPr>
          <a:bodyPr rot="0" spcFirstLastPara="1" vertOverflow="ellipsis" vert="horz" wrap="square" anchor="ctr" anchorCtr="1"/>
          <a:lstStyle/>
          <a:p>
            <a:pPr algn="thaiDist">
              <a:defRPr sz="1197"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Mean Absolute Error (MAE)</c:v>
                </c:pt>
              </c:strCache>
            </c:strRef>
          </c:tx>
          <c:spPr>
            <a:solidFill>
              <a:srgbClr val="00B0F0"/>
            </a:solidFill>
            <a:ln>
              <a:solidFill>
                <a:srgbClr val="73F6FF"/>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Bierstadt" panose="020B0004020202020204" pitchFamily="34" charset="0"/>
                    <a:ea typeface="+mn-ea"/>
                    <a:cs typeface="+mn-cs"/>
                  </a:defRPr>
                </a:pPr>
                <a:endParaRPr lang="en-CH"/>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Sheet1!$D$2:$D$5</c:f>
                <c:numCache>
                  <c:formatCode>General</c:formatCode>
                  <c:ptCount val="4"/>
                  <c:pt idx="0">
                    <c:v>1.30378619213871E-3</c:v>
                  </c:pt>
                  <c:pt idx="1">
                    <c:v>0</c:v>
                  </c:pt>
                  <c:pt idx="2">
                    <c:v>0</c:v>
                  </c:pt>
                  <c:pt idx="3">
                    <c:v>1.30378619213871E-3</c:v>
                  </c:pt>
                </c:numCache>
              </c:numRef>
            </c:plus>
            <c:minus>
              <c:numRef>
                <c:f>Sheet1!$D$2:$D$5</c:f>
                <c:numCache>
                  <c:formatCode>General</c:formatCode>
                  <c:ptCount val="4"/>
                  <c:pt idx="0">
                    <c:v>1.30378619213871E-3</c:v>
                  </c:pt>
                  <c:pt idx="1">
                    <c:v>0</c:v>
                  </c:pt>
                  <c:pt idx="2">
                    <c:v>0</c:v>
                  </c:pt>
                  <c:pt idx="3">
                    <c:v>1.30378619213871E-3</c:v>
                  </c:pt>
                </c:numCache>
              </c:numRef>
            </c:minus>
            <c:spPr>
              <a:noFill/>
              <a:ln w="9525" cap="flat" cmpd="sng" algn="ctr">
                <a:solidFill>
                  <a:schemeClr val="tx1">
                    <a:lumMod val="65000"/>
                    <a:lumOff val="35000"/>
                  </a:schemeClr>
                </a:solidFill>
                <a:round/>
              </a:ln>
              <a:effectLst/>
            </c:spPr>
          </c:errBars>
          <c:cat>
            <c:strRef>
              <c:f>Sheet1!$A$2:$A$4</c:f>
              <c:strCache>
                <c:ptCount val="3"/>
                <c:pt idx="0">
                  <c:v>Quantile Regression</c:v>
                </c:pt>
                <c:pt idx="1">
                  <c:v>XGBoost</c:v>
                </c:pt>
                <c:pt idx="2">
                  <c:v>Neural Network w/ Empath</c:v>
                </c:pt>
              </c:strCache>
            </c:strRef>
          </c:cat>
          <c:val>
            <c:numRef>
              <c:f>Sheet1!$B$2:$B$4</c:f>
              <c:numCache>
                <c:formatCode>0.0000</c:formatCode>
                <c:ptCount val="3"/>
                <c:pt idx="0">
                  <c:v>0.27064666152000399</c:v>
                </c:pt>
                <c:pt idx="1">
                  <c:v>0.23480000000000001</c:v>
                </c:pt>
                <c:pt idx="2">
                  <c:v>0.2344</c:v>
                </c:pt>
              </c:numCache>
            </c:numRef>
          </c:val>
          <c:extLst>
            <c:ext xmlns:c16="http://schemas.microsoft.com/office/drawing/2014/chart" uri="{C3380CC4-5D6E-409C-BE32-E72D297353CC}">
              <c16:uniqueId val="{00000000-5807-194D-8C67-2FB89C86052F}"/>
            </c:ext>
          </c:extLst>
        </c:ser>
        <c:ser>
          <c:idx val="1"/>
          <c:order val="1"/>
          <c:tx>
            <c:strRef>
              <c:f>Sheet1!$C$1</c:f>
              <c:strCache>
                <c:ptCount val="1"/>
                <c:pt idx="0">
                  <c:v>Mean Squared Error (MSE)</c:v>
                </c:pt>
              </c:strCache>
            </c:strRef>
          </c:tx>
          <c:spPr>
            <a:solidFill>
              <a:srgbClr val="FF6F27"/>
            </a:solidFill>
            <a:ln>
              <a:solidFill>
                <a:srgbClr val="FFC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Bierstadt" panose="020B0004020202020204" pitchFamily="34" charset="0"/>
                    <a:ea typeface="+mn-ea"/>
                    <a:cs typeface="+mn-cs"/>
                  </a:defRPr>
                </a:pPr>
                <a:endParaRPr lang="en-CH"/>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Sheet1!$E$2:$E$5</c:f>
                <c:numCache>
                  <c:formatCode>General</c:formatCode>
                  <c:ptCount val="4"/>
                  <c:pt idx="0">
                    <c:v>1.61467630156155E-3</c:v>
                  </c:pt>
                  <c:pt idx="1">
                    <c:v>0</c:v>
                  </c:pt>
                  <c:pt idx="2">
                    <c:v>0</c:v>
                  </c:pt>
                  <c:pt idx="3">
                    <c:v>1.61467630156155E-3</c:v>
                  </c:pt>
                </c:numCache>
              </c:numRef>
            </c:plus>
            <c:minus>
              <c:numRef>
                <c:f>Sheet1!$E$2:$E$5</c:f>
                <c:numCache>
                  <c:formatCode>General</c:formatCode>
                  <c:ptCount val="4"/>
                  <c:pt idx="0">
                    <c:v>1.61467630156155E-3</c:v>
                  </c:pt>
                  <c:pt idx="1">
                    <c:v>0</c:v>
                  </c:pt>
                  <c:pt idx="2">
                    <c:v>0</c:v>
                  </c:pt>
                  <c:pt idx="3">
                    <c:v>1.61467630156155E-3</c:v>
                  </c:pt>
                </c:numCache>
              </c:numRef>
            </c:minus>
            <c:spPr>
              <a:noFill/>
              <a:ln w="9525" cap="flat" cmpd="sng" algn="ctr">
                <a:solidFill>
                  <a:schemeClr val="tx1">
                    <a:lumMod val="65000"/>
                    <a:lumOff val="35000"/>
                  </a:schemeClr>
                </a:solidFill>
                <a:round/>
              </a:ln>
              <a:effectLst/>
            </c:spPr>
          </c:errBars>
          <c:cat>
            <c:strRef>
              <c:f>Sheet1!$A$2:$A$4</c:f>
              <c:strCache>
                <c:ptCount val="3"/>
                <c:pt idx="0">
                  <c:v>Quantile Regression</c:v>
                </c:pt>
                <c:pt idx="1">
                  <c:v>XGBoost</c:v>
                </c:pt>
                <c:pt idx="2">
                  <c:v>Neural Network w/ Empath</c:v>
                </c:pt>
              </c:strCache>
            </c:strRef>
          </c:cat>
          <c:val>
            <c:numRef>
              <c:f>Sheet1!$C$2:$C$4</c:f>
              <c:numCache>
                <c:formatCode>0.0000</c:formatCode>
                <c:ptCount val="3"/>
                <c:pt idx="0" formatCode="General">
                  <c:v>0.13100000000000001</c:v>
                </c:pt>
                <c:pt idx="1">
                  <c:v>8.14E-2</c:v>
                </c:pt>
                <c:pt idx="2">
                  <c:v>8.14E-2</c:v>
                </c:pt>
              </c:numCache>
            </c:numRef>
          </c:val>
          <c:extLst>
            <c:ext xmlns:c16="http://schemas.microsoft.com/office/drawing/2014/chart" uri="{C3380CC4-5D6E-409C-BE32-E72D297353CC}">
              <c16:uniqueId val="{00000005-5807-194D-8C67-2FB89C86052F}"/>
            </c:ext>
          </c:extLst>
        </c:ser>
        <c:dLbls>
          <c:showLegendKey val="0"/>
          <c:showVal val="0"/>
          <c:showCatName val="0"/>
          <c:showSerName val="0"/>
          <c:showPercent val="0"/>
          <c:showBubbleSize val="0"/>
        </c:dLbls>
        <c:gapWidth val="75"/>
        <c:overlap val="-9"/>
        <c:axId val="274060079"/>
        <c:axId val="273976863"/>
      </c:barChart>
      <c:catAx>
        <c:axId val="2740600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crossAx val="273976863"/>
        <c:crosses val="autoZero"/>
        <c:auto val="1"/>
        <c:lblAlgn val="ctr"/>
        <c:lblOffset val="100"/>
        <c:noMultiLvlLbl val="0"/>
      </c:catAx>
      <c:valAx>
        <c:axId val="273976863"/>
        <c:scaling>
          <c:orientation val="minMax"/>
        </c:scaling>
        <c:delete val="0"/>
        <c:axPos val="l"/>
        <c:majorGridlines>
          <c:spPr>
            <a:ln w="9525" cap="flat" cmpd="sng" algn="ctr">
              <a:solidFill>
                <a:schemeClr val="tx1">
                  <a:alpha val="39577"/>
                </a:schemeClr>
              </a:solidFill>
              <a:round/>
            </a:ln>
            <a:effectLst>
              <a:outerShdw blurRad="50800" dist="50800" dir="5400000" algn="ctr" rotWithShape="0">
                <a:srgbClr val="000000"/>
              </a:outerShdw>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crossAx val="274060079"/>
        <c:crosses val="autoZero"/>
        <c:crossBetween val="between"/>
      </c:valAx>
      <c:spPr>
        <a:noFill/>
        <a:ln>
          <a:solidFill>
            <a:schemeClr val="tx1">
              <a:alpha val="0"/>
            </a:schemeClr>
          </a:solidFill>
        </a:ln>
        <a:effectLst/>
      </c:spPr>
    </c:plotArea>
    <c:legend>
      <c:legendPos val="b"/>
      <c:legendEntry>
        <c:idx val="1"/>
        <c:txPr>
          <a:bodyPr rot="0" spcFirstLastPara="1" vertOverflow="ellipsis" vert="horz" wrap="square" anchor="ctr" anchorCtr="1"/>
          <a:lstStyle/>
          <a:p>
            <a:pPr algn="thaiDist">
              <a:defRPr sz="1197"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Mean Absolute Error (MAE)</c:v>
                </c:pt>
              </c:strCache>
            </c:strRef>
          </c:tx>
          <c:spPr>
            <a:solidFill>
              <a:srgbClr val="2AC3FF"/>
            </a:solidFill>
            <a:ln>
              <a:solidFill>
                <a:srgbClr val="73F6FF"/>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Bierstadt" panose="020B0004020202020204" pitchFamily="34" charset="0"/>
                    <a:ea typeface="+mn-ea"/>
                    <a:cs typeface="+mn-cs"/>
                  </a:defRPr>
                </a:pPr>
                <a:endParaRPr lang="en-CH"/>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Sheet1!$D$2:$D$5</c:f>
                <c:numCache>
                  <c:formatCode>General</c:formatCode>
                  <c:ptCount val="4"/>
                  <c:pt idx="0">
                    <c:v>6.1581708595481602E-4</c:v>
                  </c:pt>
                  <c:pt idx="1">
                    <c:v>0</c:v>
                  </c:pt>
                  <c:pt idx="2">
                    <c:v>0</c:v>
                  </c:pt>
                  <c:pt idx="3">
                    <c:v>0</c:v>
                  </c:pt>
                </c:numCache>
              </c:numRef>
            </c:plus>
            <c:minus>
              <c:numRef>
                <c:f>Sheet1!$D$2:$D$5</c:f>
                <c:numCache>
                  <c:formatCode>General</c:formatCode>
                  <c:ptCount val="4"/>
                  <c:pt idx="0">
                    <c:v>6.1581708595481602E-4</c:v>
                  </c:pt>
                  <c:pt idx="1">
                    <c:v>0</c:v>
                  </c:pt>
                  <c:pt idx="2">
                    <c:v>0</c:v>
                  </c:pt>
                  <c:pt idx="3">
                    <c:v>0</c:v>
                  </c:pt>
                </c:numCache>
              </c:numRef>
            </c:minus>
            <c:spPr>
              <a:noFill/>
              <a:ln w="9525" cap="flat" cmpd="sng" algn="ctr">
                <a:solidFill>
                  <a:schemeClr val="tx1">
                    <a:lumMod val="65000"/>
                    <a:lumOff val="35000"/>
                  </a:schemeClr>
                </a:solidFill>
                <a:round/>
              </a:ln>
              <a:effectLst/>
            </c:spPr>
          </c:errBars>
          <c:cat>
            <c:strRef>
              <c:f>Sheet1!$A$2:$A$4</c:f>
              <c:strCache>
                <c:ptCount val="3"/>
                <c:pt idx="0">
                  <c:v>Quantile Regression</c:v>
                </c:pt>
                <c:pt idx="1">
                  <c:v>XGBoost</c:v>
                </c:pt>
                <c:pt idx="2">
                  <c:v>Neural Network w/ Empath</c:v>
                </c:pt>
              </c:strCache>
            </c:strRef>
          </c:cat>
          <c:val>
            <c:numRef>
              <c:f>Sheet1!$B$2:$B$4</c:f>
              <c:numCache>
                <c:formatCode>0.0000</c:formatCode>
                <c:ptCount val="3"/>
                <c:pt idx="0">
                  <c:v>0.173407474160194</c:v>
                </c:pt>
                <c:pt idx="1">
                  <c:v>0.16009999999999999</c:v>
                </c:pt>
                <c:pt idx="2">
                  <c:v>0.1633</c:v>
                </c:pt>
              </c:numCache>
            </c:numRef>
          </c:val>
          <c:extLst>
            <c:ext xmlns:c16="http://schemas.microsoft.com/office/drawing/2014/chart" uri="{C3380CC4-5D6E-409C-BE32-E72D297353CC}">
              <c16:uniqueId val="{00000000-5807-194D-8C67-2FB89C86052F}"/>
            </c:ext>
          </c:extLst>
        </c:ser>
        <c:ser>
          <c:idx val="1"/>
          <c:order val="1"/>
          <c:tx>
            <c:strRef>
              <c:f>Sheet1!$C$1</c:f>
              <c:strCache>
                <c:ptCount val="1"/>
                <c:pt idx="0">
                  <c:v>Mean Squared Error (MSE)</c:v>
                </c:pt>
              </c:strCache>
            </c:strRef>
          </c:tx>
          <c:spPr>
            <a:solidFill>
              <a:srgbClr val="FF6F27"/>
            </a:solidFill>
            <a:ln>
              <a:solidFill>
                <a:srgbClr val="FFC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Bierstadt" panose="020B0004020202020204" pitchFamily="34" charset="0"/>
                    <a:ea typeface="+mn-ea"/>
                    <a:cs typeface="+mn-cs"/>
                  </a:defRPr>
                </a:pPr>
                <a:endParaRPr lang="en-CH"/>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Sheet1!$E$2:$E$5</c:f>
                <c:numCache>
                  <c:formatCode>General</c:formatCode>
                  <c:ptCount val="4"/>
                  <c:pt idx="0">
                    <c:v>7.8644346632393797E-4</c:v>
                  </c:pt>
                  <c:pt idx="1">
                    <c:v>0</c:v>
                  </c:pt>
                  <c:pt idx="2">
                    <c:v>0</c:v>
                  </c:pt>
                  <c:pt idx="3">
                    <c:v>0</c:v>
                  </c:pt>
                </c:numCache>
              </c:numRef>
            </c:plus>
            <c:minus>
              <c:numRef>
                <c:f>Sheet1!$E$2:$E$5</c:f>
                <c:numCache>
                  <c:formatCode>General</c:formatCode>
                  <c:ptCount val="4"/>
                  <c:pt idx="0">
                    <c:v>7.8644346632393797E-4</c:v>
                  </c:pt>
                  <c:pt idx="1">
                    <c:v>0</c:v>
                  </c:pt>
                  <c:pt idx="2">
                    <c:v>0</c:v>
                  </c:pt>
                  <c:pt idx="3">
                    <c:v>0</c:v>
                  </c:pt>
                </c:numCache>
              </c:numRef>
            </c:minus>
            <c:spPr>
              <a:noFill/>
              <a:ln w="9525" cap="flat" cmpd="sng" algn="ctr">
                <a:solidFill>
                  <a:schemeClr val="tx1">
                    <a:lumMod val="65000"/>
                    <a:lumOff val="35000"/>
                  </a:schemeClr>
                </a:solidFill>
                <a:round/>
              </a:ln>
              <a:effectLst/>
            </c:spPr>
          </c:errBars>
          <c:cat>
            <c:strRef>
              <c:f>Sheet1!$A$2:$A$4</c:f>
              <c:strCache>
                <c:ptCount val="3"/>
                <c:pt idx="0">
                  <c:v>Quantile Regression</c:v>
                </c:pt>
                <c:pt idx="1">
                  <c:v>XGBoost</c:v>
                </c:pt>
                <c:pt idx="2">
                  <c:v>Neural Network w/ Empath</c:v>
                </c:pt>
              </c:strCache>
            </c:strRef>
          </c:cat>
          <c:val>
            <c:numRef>
              <c:f>Sheet1!$C$2:$C$4</c:f>
              <c:numCache>
                <c:formatCode>0.0000</c:formatCode>
                <c:ptCount val="3"/>
                <c:pt idx="0">
                  <c:v>6.5165300667285903E-2</c:v>
                </c:pt>
                <c:pt idx="1">
                  <c:v>4.6199999999999998E-2</c:v>
                </c:pt>
                <c:pt idx="2">
                  <c:v>4.7899999999999998E-2</c:v>
                </c:pt>
              </c:numCache>
            </c:numRef>
          </c:val>
          <c:extLst>
            <c:ext xmlns:c16="http://schemas.microsoft.com/office/drawing/2014/chart" uri="{C3380CC4-5D6E-409C-BE32-E72D297353CC}">
              <c16:uniqueId val="{00000005-5807-194D-8C67-2FB89C86052F}"/>
            </c:ext>
          </c:extLst>
        </c:ser>
        <c:dLbls>
          <c:showLegendKey val="0"/>
          <c:showVal val="0"/>
          <c:showCatName val="0"/>
          <c:showSerName val="0"/>
          <c:showPercent val="0"/>
          <c:showBubbleSize val="0"/>
        </c:dLbls>
        <c:gapWidth val="75"/>
        <c:overlap val="-9"/>
        <c:axId val="274060079"/>
        <c:axId val="273976863"/>
      </c:barChart>
      <c:catAx>
        <c:axId val="2740600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crossAx val="273976863"/>
        <c:crosses val="autoZero"/>
        <c:auto val="1"/>
        <c:lblAlgn val="ctr"/>
        <c:lblOffset val="100"/>
        <c:noMultiLvlLbl val="0"/>
      </c:catAx>
      <c:valAx>
        <c:axId val="273976863"/>
        <c:scaling>
          <c:orientation val="minMax"/>
        </c:scaling>
        <c:delete val="0"/>
        <c:axPos val="l"/>
        <c:majorGridlines>
          <c:spPr>
            <a:ln w="9525" cap="flat" cmpd="sng" algn="ctr">
              <a:solidFill>
                <a:schemeClr val="tx1">
                  <a:alpha val="39577"/>
                </a:schemeClr>
              </a:solidFill>
              <a:round/>
            </a:ln>
            <a:effectLst>
              <a:outerShdw blurRad="50800" dist="50800" dir="5400000" algn="ctr" rotWithShape="0">
                <a:srgbClr val="000000"/>
              </a:outerShdw>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crossAx val="274060079"/>
        <c:crosses val="autoZero"/>
        <c:crossBetween val="between"/>
      </c:valAx>
      <c:spPr>
        <a:noFill/>
        <a:ln>
          <a:solidFill>
            <a:schemeClr val="tx1">
              <a:alpha val="0"/>
            </a:schemeClr>
          </a:solidFill>
        </a:ln>
        <a:effectLst/>
      </c:spPr>
    </c:plotArea>
    <c:legend>
      <c:legendPos val="b"/>
      <c:legendEntry>
        <c:idx val="1"/>
        <c:txPr>
          <a:bodyPr rot="0" spcFirstLastPara="1" vertOverflow="ellipsis" vert="horz" wrap="square" anchor="ctr" anchorCtr="1"/>
          <a:lstStyle/>
          <a:p>
            <a:pPr algn="thaiDist">
              <a:defRPr sz="1197"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Mean Absolute Error (MAE)</c:v>
                </c:pt>
              </c:strCache>
            </c:strRef>
          </c:tx>
          <c:spPr>
            <a:solidFill>
              <a:srgbClr val="00B0F0"/>
            </a:solidFill>
            <a:ln>
              <a:solidFill>
                <a:srgbClr val="73F6FF"/>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Bierstadt" panose="020B0004020202020204" pitchFamily="34" charset="0"/>
                    <a:ea typeface="+mn-ea"/>
                    <a:cs typeface="+mn-cs"/>
                  </a:defRPr>
                </a:pPr>
                <a:endParaRPr lang="en-CH"/>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Sheet1!$D$2:$D$6</c:f>
                <c:numCache>
                  <c:formatCode>General</c:formatCode>
                  <c:ptCount val="5"/>
                  <c:pt idx="0">
                    <c:v>1.30378619213871E-3</c:v>
                  </c:pt>
                  <c:pt idx="1">
                    <c:v>0</c:v>
                  </c:pt>
                  <c:pt idx="2">
                    <c:v>0</c:v>
                  </c:pt>
                  <c:pt idx="3">
                    <c:v>0</c:v>
                  </c:pt>
                  <c:pt idx="4">
                    <c:v>0</c:v>
                  </c:pt>
                </c:numCache>
              </c:numRef>
            </c:plus>
            <c:minus>
              <c:numRef>
                <c:f>Sheet1!$D$2:$D$6</c:f>
                <c:numCache>
                  <c:formatCode>General</c:formatCode>
                  <c:ptCount val="5"/>
                  <c:pt idx="0">
                    <c:v>1.30378619213871E-3</c:v>
                  </c:pt>
                  <c:pt idx="1">
                    <c:v>0</c:v>
                  </c:pt>
                  <c:pt idx="2">
                    <c:v>0</c:v>
                  </c:pt>
                  <c:pt idx="3">
                    <c:v>0</c:v>
                  </c:pt>
                  <c:pt idx="4">
                    <c:v>0</c:v>
                  </c:pt>
                </c:numCache>
              </c:numRef>
            </c:minus>
            <c:spPr>
              <a:noFill/>
              <a:ln w="9525" cap="flat" cmpd="sng" algn="ctr">
                <a:solidFill>
                  <a:schemeClr val="tx1">
                    <a:lumMod val="65000"/>
                    <a:lumOff val="35000"/>
                  </a:schemeClr>
                </a:solidFill>
                <a:round/>
              </a:ln>
              <a:effectLst/>
            </c:spPr>
          </c:errBars>
          <c:cat>
            <c:strRef>
              <c:f>Sheet1!$A$2:$A$5</c:f>
              <c:strCache>
                <c:ptCount val="4"/>
                <c:pt idx="0">
                  <c:v>Quantile Regression</c:v>
                </c:pt>
                <c:pt idx="1">
                  <c:v>XGBoost</c:v>
                </c:pt>
                <c:pt idx="2">
                  <c:v>Neural Network w/ Empath</c:v>
                </c:pt>
                <c:pt idx="3">
                  <c:v>Neural Network w/ Text</c:v>
                </c:pt>
              </c:strCache>
            </c:strRef>
          </c:cat>
          <c:val>
            <c:numRef>
              <c:f>Sheet1!$B$2:$B$5</c:f>
              <c:numCache>
                <c:formatCode>0.0000</c:formatCode>
                <c:ptCount val="4"/>
                <c:pt idx="0">
                  <c:v>0.27064666152000399</c:v>
                </c:pt>
                <c:pt idx="1">
                  <c:v>0.23480000000000001</c:v>
                </c:pt>
                <c:pt idx="2">
                  <c:v>0.2344</c:v>
                </c:pt>
                <c:pt idx="3">
                  <c:v>0.18379999999999999</c:v>
                </c:pt>
              </c:numCache>
            </c:numRef>
          </c:val>
          <c:extLst>
            <c:ext xmlns:c16="http://schemas.microsoft.com/office/drawing/2014/chart" uri="{C3380CC4-5D6E-409C-BE32-E72D297353CC}">
              <c16:uniqueId val="{00000000-5807-194D-8C67-2FB89C86052F}"/>
            </c:ext>
          </c:extLst>
        </c:ser>
        <c:ser>
          <c:idx val="1"/>
          <c:order val="1"/>
          <c:tx>
            <c:strRef>
              <c:f>Sheet1!$C$1</c:f>
              <c:strCache>
                <c:ptCount val="1"/>
                <c:pt idx="0">
                  <c:v>Mean Squared Error (MSE)</c:v>
                </c:pt>
              </c:strCache>
            </c:strRef>
          </c:tx>
          <c:spPr>
            <a:solidFill>
              <a:srgbClr val="FF6F27"/>
            </a:solidFill>
            <a:ln>
              <a:solidFill>
                <a:srgbClr val="FFC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Bierstadt" panose="020B0004020202020204" pitchFamily="34" charset="0"/>
                    <a:ea typeface="+mn-ea"/>
                    <a:cs typeface="+mn-cs"/>
                  </a:defRPr>
                </a:pPr>
                <a:endParaRPr lang="en-CH"/>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Sheet1!$E$2:$E$6</c:f>
                <c:numCache>
                  <c:formatCode>General</c:formatCode>
                  <c:ptCount val="5"/>
                  <c:pt idx="0">
                    <c:v>1.61467630156155E-3</c:v>
                  </c:pt>
                  <c:pt idx="1">
                    <c:v>0</c:v>
                  </c:pt>
                  <c:pt idx="2">
                    <c:v>0</c:v>
                  </c:pt>
                  <c:pt idx="3">
                    <c:v>0</c:v>
                  </c:pt>
                  <c:pt idx="4">
                    <c:v>0</c:v>
                  </c:pt>
                </c:numCache>
              </c:numRef>
            </c:plus>
            <c:minus>
              <c:numRef>
                <c:f>Sheet1!$E$2:$E$6</c:f>
                <c:numCache>
                  <c:formatCode>General</c:formatCode>
                  <c:ptCount val="5"/>
                  <c:pt idx="0">
                    <c:v>1.61467630156155E-3</c:v>
                  </c:pt>
                  <c:pt idx="1">
                    <c:v>0</c:v>
                  </c:pt>
                  <c:pt idx="2">
                    <c:v>0</c:v>
                  </c:pt>
                  <c:pt idx="3">
                    <c:v>0</c:v>
                  </c:pt>
                  <c:pt idx="4">
                    <c:v>0</c:v>
                  </c:pt>
                </c:numCache>
              </c:numRef>
            </c:minus>
            <c:spPr>
              <a:noFill/>
              <a:ln w="9525" cap="flat" cmpd="sng" algn="ctr">
                <a:solidFill>
                  <a:schemeClr val="tx1">
                    <a:lumMod val="65000"/>
                    <a:lumOff val="35000"/>
                  </a:schemeClr>
                </a:solidFill>
                <a:round/>
              </a:ln>
              <a:effectLst/>
            </c:spPr>
          </c:errBars>
          <c:cat>
            <c:strRef>
              <c:f>Sheet1!$A$2:$A$5</c:f>
              <c:strCache>
                <c:ptCount val="4"/>
                <c:pt idx="0">
                  <c:v>Quantile Regression</c:v>
                </c:pt>
                <c:pt idx="1">
                  <c:v>XGBoost</c:v>
                </c:pt>
                <c:pt idx="2">
                  <c:v>Neural Network w/ Empath</c:v>
                </c:pt>
                <c:pt idx="3">
                  <c:v>Neural Network w/ Text</c:v>
                </c:pt>
              </c:strCache>
            </c:strRef>
          </c:cat>
          <c:val>
            <c:numRef>
              <c:f>Sheet1!$C$2:$C$5</c:f>
              <c:numCache>
                <c:formatCode>0.0000</c:formatCode>
                <c:ptCount val="4"/>
                <c:pt idx="0" formatCode="General">
                  <c:v>0.13100000000000001</c:v>
                </c:pt>
                <c:pt idx="1">
                  <c:v>8.14E-2</c:v>
                </c:pt>
                <c:pt idx="2">
                  <c:v>8.14E-2</c:v>
                </c:pt>
                <c:pt idx="3">
                  <c:v>6.5199999999999994E-2</c:v>
                </c:pt>
              </c:numCache>
            </c:numRef>
          </c:val>
          <c:extLst>
            <c:ext xmlns:c16="http://schemas.microsoft.com/office/drawing/2014/chart" uri="{C3380CC4-5D6E-409C-BE32-E72D297353CC}">
              <c16:uniqueId val="{00000005-5807-194D-8C67-2FB89C86052F}"/>
            </c:ext>
          </c:extLst>
        </c:ser>
        <c:dLbls>
          <c:showLegendKey val="0"/>
          <c:showVal val="0"/>
          <c:showCatName val="0"/>
          <c:showSerName val="0"/>
          <c:showPercent val="0"/>
          <c:showBubbleSize val="0"/>
        </c:dLbls>
        <c:gapWidth val="75"/>
        <c:overlap val="-9"/>
        <c:axId val="274060079"/>
        <c:axId val="273976863"/>
      </c:barChart>
      <c:catAx>
        <c:axId val="2740600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crossAx val="273976863"/>
        <c:crosses val="autoZero"/>
        <c:auto val="1"/>
        <c:lblAlgn val="ctr"/>
        <c:lblOffset val="100"/>
        <c:noMultiLvlLbl val="0"/>
      </c:catAx>
      <c:valAx>
        <c:axId val="273976863"/>
        <c:scaling>
          <c:orientation val="minMax"/>
        </c:scaling>
        <c:delete val="0"/>
        <c:axPos val="l"/>
        <c:majorGridlines>
          <c:spPr>
            <a:ln w="9525" cap="flat" cmpd="sng" algn="ctr">
              <a:solidFill>
                <a:schemeClr val="tx1">
                  <a:alpha val="39577"/>
                </a:schemeClr>
              </a:solidFill>
              <a:round/>
            </a:ln>
            <a:effectLst>
              <a:outerShdw blurRad="50800" dist="50800" dir="5400000" algn="ctr" rotWithShape="0">
                <a:srgbClr val="000000"/>
              </a:outerShdw>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crossAx val="274060079"/>
        <c:crosses val="autoZero"/>
        <c:crossBetween val="between"/>
      </c:valAx>
      <c:spPr>
        <a:noFill/>
        <a:ln>
          <a:solidFill>
            <a:schemeClr val="tx1">
              <a:alpha val="0"/>
            </a:schemeClr>
          </a:solidFill>
        </a:ln>
        <a:effectLst/>
      </c:spPr>
    </c:plotArea>
    <c:legend>
      <c:legendPos val="b"/>
      <c:legendEntry>
        <c:idx val="1"/>
        <c:txPr>
          <a:bodyPr rot="0" spcFirstLastPara="1" vertOverflow="ellipsis" vert="horz" wrap="square" anchor="ctr" anchorCtr="1"/>
          <a:lstStyle/>
          <a:p>
            <a:pPr algn="thaiDist">
              <a:defRPr sz="1197"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Mean Absolute Error (MAE)</c:v>
                </c:pt>
              </c:strCache>
            </c:strRef>
          </c:tx>
          <c:spPr>
            <a:solidFill>
              <a:srgbClr val="2AC3FF"/>
            </a:solidFill>
            <a:ln>
              <a:solidFill>
                <a:srgbClr val="73F6FF"/>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Bierstadt" panose="020B0004020202020204" pitchFamily="34" charset="0"/>
                    <a:ea typeface="+mn-ea"/>
                    <a:cs typeface="+mn-cs"/>
                  </a:defRPr>
                </a:pPr>
                <a:endParaRPr lang="en-CH"/>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Sheet1!$D$2:$D$5</c:f>
                <c:numCache>
                  <c:formatCode>General</c:formatCode>
                  <c:ptCount val="4"/>
                  <c:pt idx="0">
                    <c:v>6.1581708595481602E-4</c:v>
                  </c:pt>
                  <c:pt idx="1">
                    <c:v>0</c:v>
                  </c:pt>
                  <c:pt idx="2">
                    <c:v>0</c:v>
                  </c:pt>
                  <c:pt idx="3">
                    <c:v>0</c:v>
                  </c:pt>
                </c:numCache>
              </c:numRef>
            </c:plus>
            <c:minus>
              <c:numRef>
                <c:f>Sheet1!$D$2:$D$5</c:f>
                <c:numCache>
                  <c:formatCode>General</c:formatCode>
                  <c:ptCount val="4"/>
                  <c:pt idx="0">
                    <c:v>6.1581708595481602E-4</c:v>
                  </c:pt>
                  <c:pt idx="1">
                    <c:v>0</c:v>
                  </c:pt>
                  <c:pt idx="2">
                    <c:v>0</c:v>
                  </c:pt>
                  <c:pt idx="3">
                    <c:v>0</c:v>
                  </c:pt>
                </c:numCache>
              </c:numRef>
            </c:minus>
            <c:spPr>
              <a:noFill/>
              <a:ln w="9525" cap="flat" cmpd="sng" algn="ctr">
                <a:solidFill>
                  <a:schemeClr val="tx1">
                    <a:lumMod val="65000"/>
                    <a:lumOff val="35000"/>
                  </a:schemeClr>
                </a:solidFill>
                <a:round/>
              </a:ln>
              <a:effectLst/>
            </c:spPr>
          </c:errBars>
          <c:cat>
            <c:strRef>
              <c:f>Sheet1!$A$2:$A$5</c:f>
              <c:strCache>
                <c:ptCount val="4"/>
                <c:pt idx="0">
                  <c:v>Quantile Regression</c:v>
                </c:pt>
                <c:pt idx="1">
                  <c:v>XGBoost</c:v>
                </c:pt>
                <c:pt idx="2">
                  <c:v>Neural Network w/ Empath</c:v>
                </c:pt>
                <c:pt idx="3">
                  <c:v>Neural Network w/ Text</c:v>
                </c:pt>
              </c:strCache>
            </c:strRef>
          </c:cat>
          <c:val>
            <c:numRef>
              <c:f>Sheet1!$B$2:$B$5</c:f>
              <c:numCache>
                <c:formatCode>0.0000</c:formatCode>
                <c:ptCount val="4"/>
                <c:pt idx="0">
                  <c:v>0.173407474160194</c:v>
                </c:pt>
                <c:pt idx="1">
                  <c:v>0.16009999999999999</c:v>
                </c:pt>
                <c:pt idx="2">
                  <c:v>0.1633</c:v>
                </c:pt>
                <c:pt idx="3">
                  <c:v>0.11559999999999999</c:v>
                </c:pt>
              </c:numCache>
            </c:numRef>
          </c:val>
          <c:extLst>
            <c:ext xmlns:c16="http://schemas.microsoft.com/office/drawing/2014/chart" uri="{C3380CC4-5D6E-409C-BE32-E72D297353CC}">
              <c16:uniqueId val="{00000000-5807-194D-8C67-2FB89C86052F}"/>
            </c:ext>
          </c:extLst>
        </c:ser>
        <c:ser>
          <c:idx val="1"/>
          <c:order val="1"/>
          <c:tx>
            <c:strRef>
              <c:f>Sheet1!$C$1</c:f>
              <c:strCache>
                <c:ptCount val="1"/>
                <c:pt idx="0">
                  <c:v>Mean Squared Error (MSE)</c:v>
                </c:pt>
              </c:strCache>
            </c:strRef>
          </c:tx>
          <c:spPr>
            <a:solidFill>
              <a:srgbClr val="FF6F27"/>
            </a:solidFill>
            <a:ln>
              <a:solidFill>
                <a:srgbClr val="FFC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Bierstadt" panose="020B0004020202020204" pitchFamily="34" charset="0"/>
                    <a:ea typeface="+mn-ea"/>
                    <a:cs typeface="+mn-cs"/>
                  </a:defRPr>
                </a:pPr>
                <a:endParaRPr lang="en-CH"/>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Sheet1!$E$2:$E$5</c:f>
                <c:numCache>
                  <c:formatCode>General</c:formatCode>
                  <c:ptCount val="4"/>
                  <c:pt idx="0">
                    <c:v>7.8644346632393797E-4</c:v>
                  </c:pt>
                  <c:pt idx="1">
                    <c:v>0</c:v>
                  </c:pt>
                  <c:pt idx="2">
                    <c:v>0</c:v>
                  </c:pt>
                  <c:pt idx="3">
                    <c:v>0</c:v>
                  </c:pt>
                </c:numCache>
              </c:numRef>
            </c:plus>
            <c:minus>
              <c:numRef>
                <c:f>Sheet1!$E$2:$E$5</c:f>
                <c:numCache>
                  <c:formatCode>General</c:formatCode>
                  <c:ptCount val="4"/>
                  <c:pt idx="0">
                    <c:v>7.8644346632393797E-4</c:v>
                  </c:pt>
                  <c:pt idx="1">
                    <c:v>0</c:v>
                  </c:pt>
                  <c:pt idx="2">
                    <c:v>0</c:v>
                  </c:pt>
                  <c:pt idx="3">
                    <c:v>0</c:v>
                  </c:pt>
                </c:numCache>
              </c:numRef>
            </c:minus>
            <c:spPr>
              <a:noFill/>
              <a:ln w="9525" cap="flat" cmpd="sng" algn="ctr">
                <a:solidFill>
                  <a:schemeClr val="tx1">
                    <a:lumMod val="65000"/>
                    <a:lumOff val="35000"/>
                  </a:schemeClr>
                </a:solidFill>
                <a:round/>
              </a:ln>
              <a:effectLst/>
            </c:spPr>
          </c:errBars>
          <c:cat>
            <c:strRef>
              <c:f>Sheet1!$A$2:$A$5</c:f>
              <c:strCache>
                <c:ptCount val="4"/>
                <c:pt idx="0">
                  <c:v>Quantile Regression</c:v>
                </c:pt>
                <c:pt idx="1">
                  <c:v>XGBoost</c:v>
                </c:pt>
                <c:pt idx="2">
                  <c:v>Neural Network w/ Empath</c:v>
                </c:pt>
                <c:pt idx="3">
                  <c:v>Neural Network w/ Text</c:v>
                </c:pt>
              </c:strCache>
            </c:strRef>
          </c:cat>
          <c:val>
            <c:numRef>
              <c:f>Sheet1!$C$2:$C$5</c:f>
              <c:numCache>
                <c:formatCode>0.0000</c:formatCode>
                <c:ptCount val="4"/>
                <c:pt idx="0">
                  <c:v>6.5165300667285903E-2</c:v>
                </c:pt>
                <c:pt idx="1">
                  <c:v>4.6199999999999998E-2</c:v>
                </c:pt>
                <c:pt idx="2">
                  <c:v>4.7899999999999998E-2</c:v>
                </c:pt>
                <c:pt idx="3">
                  <c:v>3.1899999999999998E-2</c:v>
                </c:pt>
              </c:numCache>
            </c:numRef>
          </c:val>
          <c:extLst>
            <c:ext xmlns:c16="http://schemas.microsoft.com/office/drawing/2014/chart" uri="{C3380CC4-5D6E-409C-BE32-E72D297353CC}">
              <c16:uniqueId val="{00000005-5807-194D-8C67-2FB89C86052F}"/>
            </c:ext>
          </c:extLst>
        </c:ser>
        <c:dLbls>
          <c:showLegendKey val="0"/>
          <c:showVal val="0"/>
          <c:showCatName val="0"/>
          <c:showSerName val="0"/>
          <c:showPercent val="0"/>
          <c:showBubbleSize val="0"/>
        </c:dLbls>
        <c:gapWidth val="75"/>
        <c:overlap val="-9"/>
        <c:axId val="274060079"/>
        <c:axId val="273976863"/>
      </c:barChart>
      <c:catAx>
        <c:axId val="2740600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crossAx val="273976863"/>
        <c:crosses val="autoZero"/>
        <c:auto val="1"/>
        <c:lblAlgn val="ctr"/>
        <c:lblOffset val="100"/>
        <c:noMultiLvlLbl val="0"/>
      </c:catAx>
      <c:valAx>
        <c:axId val="273976863"/>
        <c:scaling>
          <c:orientation val="minMax"/>
        </c:scaling>
        <c:delete val="0"/>
        <c:axPos val="l"/>
        <c:majorGridlines>
          <c:spPr>
            <a:ln w="9525" cap="flat" cmpd="sng" algn="ctr">
              <a:solidFill>
                <a:schemeClr val="tx1">
                  <a:alpha val="39577"/>
                </a:schemeClr>
              </a:solidFill>
              <a:round/>
            </a:ln>
            <a:effectLst>
              <a:outerShdw blurRad="50800" dist="50800" dir="5400000" algn="ctr" rotWithShape="0">
                <a:srgbClr val="000000"/>
              </a:outerShdw>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crossAx val="274060079"/>
        <c:crosses val="autoZero"/>
        <c:crossBetween val="between"/>
      </c:valAx>
      <c:spPr>
        <a:noFill/>
        <a:ln>
          <a:solidFill>
            <a:schemeClr val="tx1">
              <a:alpha val="0"/>
            </a:schemeClr>
          </a:solidFill>
        </a:ln>
        <a:effectLst/>
      </c:spPr>
    </c:plotArea>
    <c:legend>
      <c:legendPos val="b"/>
      <c:legendEntry>
        <c:idx val="1"/>
        <c:txPr>
          <a:bodyPr rot="0" spcFirstLastPara="1" vertOverflow="ellipsis" vert="horz" wrap="square" anchor="ctr" anchorCtr="1"/>
          <a:lstStyle/>
          <a:p>
            <a:pPr algn="thaiDist">
              <a:defRPr sz="1197"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Mean Absolute Error (MAE)</c:v>
                </c:pt>
              </c:strCache>
            </c:strRef>
          </c:tx>
          <c:spPr>
            <a:solidFill>
              <a:srgbClr val="00B0F0"/>
            </a:solidFill>
            <a:ln>
              <a:solidFill>
                <a:srgbClr val="73F6FF"/>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Bierstadt" panose="020B0004020202020204" pitchFamily="34" charset="0"/>
                    <a:ea typeface="+mn-ea"/>
                    <a:cs typeface="+mn-cs"/>
                  </a:defRPr>
                </a:pPr>
                <a:endParaRPr lang="en-CH"/>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Sheet1!$D$2:$D$6</c:f>
                <c:numCache>
                  <c:formatCode>General</c:formatCode>
                  <c:ptCount val="5"/>
                  <c:pt idx="0">
                    <c:v>1.30378619213871E-3</c:v>
                  </c:pt>
                  <c:pt idx="1">
                    <c:v>0</c:v>
                  </c:pt>
                  <c:pt idx="2">
                    <c:v>0</c:v>
                  </c:pt>
                  <c:pt idx="3">
                    <c:v>0</c:v>
                  </c:pt>
                  <c:pt idx="4">
                    <c:v>0</c:v>
                  </c:pt>
                </c:numCache>
              </c:numRef>
            </c:plus>
            <c:minus>
              <c:numRef>
                <c:f>Sheet1!$D$2:$D$6</c:f>
                <c:numCache>
                  <c:formatCode>General</c:formatCode>
                  <c:ptCount val="5"/>
                  <c:pt idx="0">
                    <c:v>1.30378619213871E-3</c:v>
                  </c:pt>
                  <c:pt idx="1">
                    <c:v>0</c:v>
                  </c:pt>
                  <c:pt idx="2">
                    <c:v>0</c:v>
                  </c:pt>
                  <c:pt idx="3">
                    <c:v>0</c:v>
                  </c:pt>
                  <c:pt idx="4">
                    <c:v>0</c:v>
                  </c:pt>
                </c:numCache>
              </c:numRef>
            </c:minus>
            <c:spPr>
              <a:noFill/>
              <a:ln w="9525" cap="flat" cmpd="sng" algn="ctr">
                <a:solidFill>
                  <a:schemeClr val="tx1">
                    <a:lumMod val="65000"/>
                    <a:lumOff val="35000"/>
                  </a:schemeClr>
                </a:solidFill>
                <a:round/>
              </a:ln>
              <a:effectLst/>
            </c:spPr>
          </c:errBars>
          <c:cat>
            <c:strRef>
              <c:f>Sheet1!$A$2:$A$6</c:f>
              <c:strCache>
                <c:ptCount val="5"/>
                <c:pt idx="0">
                  <c:v>Quantile Regression</c:v>
                </c:pt>
                <c:pt idx="1">
                  <c:v>XGBoost</c:v>
                </c:pt>
                <c:pt idx="2">
                  <c:v>Neural Network w/ Empath</c:v>
                </c:pt>
                <c:pt idx="3">
                  <c:v>Neural Network w/ Text</c:v>
                </c:pt>
                <c:pt idx="4">
                  <c:v>BERT (3% Training Data)</c:v>
                </c:pt>
              </c:strCache>
            </c:strRef>
          </c:cat>
          <c:val>
            <c:numRef>
              <c:f>Sheet1!$B$2:$B$6</c:f>
              <c:numCache>
                <c:formatCode>0.0000</c:formatCode>
                <c:ptCount val="5"/>
                <c:pt idx="0">
                  <c:v>0.27064666152000399</c:v>
                </c:pt>
                <c:pt idx="1">
                  <c:v>0.23480000000000001</c:v>
                </c:pt>
                <c:pt idx="2">
                  <c:v>0.2344</c:v>
                </c:pt>
                <c:pt idx="3">
                  <c:v>0.18379999999999999</c:v>
                </c:pt>
                <c:pt idx="4">
                  <c:v>0.2094</c:v>
                </c:pt>
              </c:numCache>
            </c:numRef>
          </c:val>
          <c:extLst>
            <c:ext xmlns:c16="http://schemas.microsoft.com/office/drawing/2014/chart" uri="{C3380CC4-5D6E-409C-BE32-E72D297353CC}">
              <c16:uniqueId val="{00000000-5807-194D-8C67-2FB89C86052F}"/>
            </c:ext>
          </c:extLst>
        </c:ser>
        <c:ser>
          <c:idx val="1"/>
          <c:order val="1"/>
          <c:tx>
            <c:strRef>
              <c:f>Sheet1!$C$1</c:f>
              <c:strCache>
                <c:ptCount val="1"/>
                <c:pt idx="0">
                  <c:v>Mean Squared Error (MSE)</c:v>
                </c:pt>
              </c:strCache>
            </c:strRef>
          </c:tx>
          <c:spPr>
            <a:solidFill>
              <a:srgbClr val="FF6F27"/>
            </a:solidFill>
            <a:ln>
              <a:solidFill>
                <a:srgbClr val="FFC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Bierstadt" panose="020B0004020202020204" pitchFamily="34" charset="0"/>
                    <a:ea typeface="+mn-ea"/>
                    <a:cs typeface="+mn-cs"/>
                  </a:defRPr>
                </a:pPr>
                <a:endParaRPr lang="en-CH"/>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Sheet1!$E$2:$E$6</c:f>
                <c:numCache>
                  <c:formatCode>General</c:formatCode>
                  <c:ptCount val="5"/>
                  <c:pt idx="0">
                    <c:v>1.61467630156155E-3</c:v>
                  </c:pt>
                  <c:pt idx="1">
                    <c:v>0</c:v>
                  </c:pt>
                  <c:pt idx="2">
                    <c:v>0</c:v>
                  </c:pt>
                  <c:pt idx="3">
                    <c:v>0</c:v>
                  </c:pt>
                  <c:pt idx="4">
                    <c:v>0</c:v>
                  </c:pt>
                </c:numCache>
              </c:numRef>
            </c:plus>
            <c:minus>
              <c:numRef>
                <c:f>Sheet1!$E$2:$E$6</c:f>
                <c:numCache>
                  <c:formatCode>General</c:formatCode>
                  <c:ptCount val="5"/>
                  <c:pt idx="0">
                    <c:v>1.61467630156155E-3</c:v>
                  </c:pt>
                  <c:pt idx="1">
                    <c:v>0</c:v>
                  </c:pt>
                  <c:pt idx="2">
                    <c:v>0</c:v>
                  </c:pt>
                  <c:pt idx="3">
                    <c:v>0</c:v>
                  </c:pt>
                  <c:pt idx="4">
                    <c:v>0</c:v>
                  </c:pt>
                </c:numCache>
              </c:numRef>
            </c:minus>
            <c:spPr>
              <a:noFill/>
              <a:ln w="9525" cap="flat" cmpd="sng" algn="ctr">
                <a:solidFill>
                  <a:schemeClr val="tx1">
                    <a:lumMod val="65000"/>
                    <a:lumOff val="35000"/>
                  </a:schemeClr>
                </a:solidFill>
                <a:round/>
              </a:ln>
              <a:effectLst/>
            </c:spPr>
          </c:errBars>
          <c:cat>
            <c:strRef>
              <c:f>Sheet1!$A$2:$A$6</c:f>
              <c:strCache>
                <c:ptCount val="5"/>
                <c:pt idx="0">
                  <c:v>Quantile Regression</c:v>
                </c:pt>
                <c:pt idx="1">
                  <c:v>XGBoost</c:v>
                </c:pt>
                <c:pt idx="2">
                  <c:v>Neural Network w/ Empath</c:v>
                </c:pt>
                <c:pt idx="3">
                  <c:v>Neural Network w/ Text</c:v>
                </c:pt>
                <c:pt idx="4">
                  <c:v>BERT (3% Training Data)</c:v>
                </c:pt>
              </c:strCache>
            </c:strRef>
          </c:cat>
          <c:val>
            <c:numRef>
              <c:f>Sheet1!$C$2:$C$6</c:f>
              <c:numCache>
                <c:formatCode>0.0000</c:formatCode>
                <c:ptCount val="5"/>
                <c:pt idx="0" formatCode="General">
                  <c:v>0.13100000000000001</c:v>
                </c:pt>
                <c:pt idx="1">
                  <c:v>8.14E-2</c:v>
                </c:pt>
                <c:pt idx="2">
                  <c:v>8.14E-2</c:v>
                </c:pt>
                <c:pt idx="3">
                  <c:v>6.5199999999999994E-2</c:v>
                </c:pt>
                <c:pt idx="4">
                  <c:v>7.4700000000000003E-2</c:v>
                </c:pt>
              </c:numCache>
            </c:numRef>
          </c:val>
          <c:extLst>
            <c:ext xmlns:c16="http://schemas.microsoft.com/office/drawing/2014/chart" uri="{C3380CC4-5D6E-409C-BE32-E72D297353CC}">
              <c16:uniqueId val="{00000005-5807-194D-8C67-2FB89C86052F}"/>
            </c:ext>
          </c:extLst>
        </c:ser>
        <c:dLbls>
          <c:showLegendKey val="0"/>
          <c:showVal val="0"/>
          <c:showCatName val="0"/>
          <c:showSerName val="0"/>
          <c:showPercent val="0"/>
          <c:showBubbleSize val="0"/>
        </c:dLbls>
        <c:gapWidth val="75"/>
        <c:overlap val="-9"/>
        <c:axId val="274060079"/>
        <c:axId val="273976863"/>
      </c:barChart>
      <c:catAx>
        <c:axId val="2740600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crossAx val="273976863"/>
        <c:crosses val="autoZero"/>
        <c:auto val="1"/>
        <c:lblAlgn val="ctr"/>
        <c:lblOffset val="100"/>
        <c:noMultiLvlLbl val="0"/>
      </c:catAx>
      <c:valAx>
        <c:axId val="273976863"/>
        <c:scaling>
          <c:orientation val="minMax"/>
        </c:scaling>
        <c:delete val="0"/>
        <c:axPos val="l"/>
        <c:majorGridlines>
          <c:spPr>
            <a:ln w="9525" cap="flat" cmpd="sng" algn="ctr">
              <a:solidFill>
                <a:schemeClr val="tx1">
                  <a:alpha val="39577"/>
                </a:schemeClr>
              </a:solidFill>
              <a:round/>
            </a:ln>
            <a:effectLst>
              <a:outerShdw blurRad="50800" dist="50800" dir="5400000" algn="ctr" rotWithShape="0">
                <a:srgbClr val="000000"/>
              </a:outerShdw>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crossAx val="274060079"/>
        <c:crosses val="autoZero"/>
        <c:crossBetween val="between"/>
      </c:valAx>
      <c:spPr>
        <a:noFill/>
        <a:ln>
          <a:solidFill>
            <a:schemeClr val="tx1">
              <a:alpha val="0"/>
            </a:schemeClr>
          </a:solidFill>
        </a:ln>
        <a:effectLst/>
      </c:spPr>
    </c:plotArea>
    <c:legend>
      <c:legendPos val="b"/>
      <c:legendEntry>
        <c:idx val="1"/>
        <c:txPr>
          <a:bodyPr rot="0" spcFirstLastPara="1" vertOverflow="ellipsis" vert="horz" wrap="square" anchor="ctr" anchorCtr="1"/>
          <a:lstStyle/>
          <a:p>
            <a:pPr algn="thaiDist">
              <a:defRPr sz="1197"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Bierstadt" panose="020B0004020202020204" pitchFamily="34"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C98613-D92E-6945-91E7-E6958376983C}" type="datetimeFigureOut">
              <a:rPr lang="en-GB" smtClean="0"/>
              <a:t>12/05/2025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7F498-FD78-BA48-9000-EF446CD30355}" type="slidenum">
              <a:rPr lang="en-GB" smtClean="0"/>
              <a:t>‹#›</a:t>
            </a:fld>
            <a:endParaRPr lang="en-GB"/>
          </a:p>
        </p:txBody>
      </p:sp>
    </p:spTree>
    <p:extLst>
      <p:ext uri="{BB962C8B-B14F-4D97-AF65-F5344CB8AC3E}">
        <p14:creationId xmlns:p14="http://schemas.microsoft.com/office/powerpoint/2010/main" val="3962311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Hello everyone: Waiting forever for an elevator.</a:t>
            </a:r>
          </a:p>
        </p:txBody>
      </p:sp>
      <p:sp>
        <p:nvSpPr>
          <p:cNvPr id="4" name="Slide Number Placeholder 3"/>
          <p:cNvSpPr>
            <a:spLocks noGrp="1"/>
          </p:cNvSpPr>
          <p:nvPr>
            <p:ph type="sldNum" sz="quarter" idx="5"/>
          </p:nvPr>
        </p:nvSpPr>
        <p:spPr/>
        <p:txBody>
          <a:bodyPr/>
          <a:lstStyle/>
          <a:p>
            <a:fld id="{6D97F498-FD78-BA48-9000-EF446CD30355}" type="slidenum">
              <a:rPr lang="en-GB" smtClean="0"/>
              <a:t>1</a:t>
            </a:fld>
            <a:endParaRPr lang="en-GB"/>
          </a:p>
        </p:txBody>
      </p:sp>
    </p:spTree>
    <p:extLst>
      <p:ext uri="{BB962C8B-B14F-4D97-AF65-F5344CB8AC3E}">
        <p14:creationId xmlns:p14="http://schemas.microsoft.com/office/powerpoint/2010/main" val="1380628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add feature discussion to datasets</a:t>
            </a:r>
          </a:p>
        </p:txBody>
      </p:sp>
      <p:sp>
        <p:nvSpPr>
          <p:cNvPr id="4" name="Slide Number Placeholder 3"/>
          <p:cNvSpPr>
            <a:spLocks noGrp="1"/>
          </p:cNvSpPr>
          <p:nvPr>
            <p:ph type="sldNum" sz="quarter" idx="5"/>
          </p:nvPr>
        </p:nvSpPr>
        <p:spPr/>
        <p:txBody>
          <a:bodyPr/>
          <a:lstStyle/>
          <a:p>
            <a:fld id="{6D97F498-FD78-BA48-9000-EF446CD30355}" type="slidenum">
              <a:rPr lang="en-GB" smtClean="0"/>
              <a:t>10</a:t>
            </a:fld>
            <a:endParaRPr lang="en-GB"/>
          </a:p>
        </p:txBody>
      </p:sp>
    </p:spTree>
    <p:extLst>
      <p:ext uri="{BB962C8B-B14F-4D97-AF65-F5344CB8AC3E}">
        <p14:creationId xmlns:p14="http://schemas.microsoft.com/office/powerpoint/2010/main" val="428300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8EC27-54AD-7AF2-10AD-2785A4E27F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A21DC9-CE92-6581-1D6B-16E4F25DF8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11A56A-B797-5C8C-964F-38E88A1F8E7A}"/>
              </a:ext>
            </a:extLst>
          </p:cNvPr>
          <p:cNvSpPr>
            <a:spLocks noGrp="1"/>
          </p:cNvSpPr>
          <p:nvPr>
            <p:ph type="body" idx="1"/>
          </p:nvPr>
        </p:nvSpPr>
        <p:spPr/>
        <p:txBody>
          <a:bodyPr/>
          <a:lstStyle/>
          <a:p>
            <a:pPr marL="171450" indent="-171450">
              <a:buFontTx/>
              <a:buChar char="-"/>
            </a:pPr>
            <a:r>
              <a:rPr lang="en-US"/>
              <a:t>Collected from August 1997 to October 2012</a:t>
            </a:r>
          </a:p>
          <a:p>
            <a:pPr marL="171450" indent="-171450">
              <a:buFontTx/>
              <a:buChar char="-"/>
            </a:pPr>
            <a:endParaRPr lang="en-US"/>
          </a:p>
          <a:p>
            <a:pPr marL="171450" indent="-171450">
              <a:buFontTx/>
              <a:buChar char="-"/>
            </a:pPr>
            <a:r>
              <a:rPr lang="en-US"/>
              <a:t>Nearly 8 million total reviews, each with some number of helpfulness markers.</a:t>
            </a:r>
          </a:p>
        </p:txBody>
      </p:sp>
      <p:sp>
        <p:nvSpPr>
          <p:cNvPr id="4" name="Slide Number Placeholder 3">
            <a:extLst>
              <a:ext uri="{FF2B5EF4-FFF2-40B4-BE49-F238E27FC236}">
                <a16:creationId xmlns:a16="http://schemas.microsoft.com/office/drawing/2014/main" id="{1968CB23-9434-B700-CEAE-5D0D6471E62F}"/>
              </a:ext>
            </a:extLst>
          </p:cNvPr>
          <p:cNvSpPr>
            <a:spLocks noGrp="1"/>
          </p:cNvSpPr>
          <p:nvPr>
            <p:ph type="sldNum" sz="quarter" idx="5"/>
          </p:nvPr>
        </p:nvSpPr>
        <p:spPr/>
        <p:txBody>
          <a:bodyPr/>
          <a:lstStyle/>
          <a:p>
            <a:fld id="{6D97F498-FD78-BA48-9000-EF446CD30355}" type="slidenum">
              <a:rPr lang="en-GB" smtClean="0"/>
              <a:t>11</a:t>
            </a:fld>
            <a:endParaRPr lang="en-GB"/>
          </a:p>
        </p:txBody>
      </p:sp>
    </p:spTree>
    <p:extLst>
      <p:ext uri="{BB962C8B-B14F-4D97-AF65-F5344CB8AC3E}">
        <p14:creationId xmlns:p14="http://schemas.microsoft.com/office/powerpoint/2010/main" val="3766324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C746C-64A1-0F28-231B-BAAC1663A8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BBA7D-4EDB-A244-E7CE-F98EF25993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2F27C3-ECF2-AC7D-B002-2304C77A4545}"/>
              </a:ext>
            </a:extLst>
          </p:cNvPr>
          <p:cNvSpPr>
            <a:spLocks noGrp="1"/>
          </p:cNvSpPr>
          <p:nvPr>
            <p:ph type="body" idx="1"/>
          </p:nvPr>
        </p:nvSpPr>
        <p:spPr/>
        <p:txBody>
          <a:bodyPr/>
          <a:lstStyle/>
          <a:p>
            <a:r>
              <a:rPr lang="en-US"/>
              <a:t>- Helpfulness marker for not helpful removed after October 2012.</a:t>
            </a:r>
          </a:p>
        </p:txBody>
      </p:sp>
      <p:sp>
        <p:nvSpPr>
          <p:cNvPr id="4" name="Slide Number Placeholder 3">
            <a:extLst>
              <a:ext uri="{FF2B5EF4-FFF2-40B4-BE49-F238E27FC236}">
                <a16:creationId xmlns:a16="http://schemas.microsoft.com/office/drawing/2014/main" id="{9B59F2A4-A916-FF6D-3ECA-DA69AC39CD4E}"/>
              </a:ext>
            </a:extLst>
          </p:cNvPr>
          <p:cNvSpPr>
            <a:spLocks noGrp="1"/>
          </p:cNvSpPr>
          <p:nvPr>
            <p:ph type="sldNum" sz="quarter" idx="5"/>
          </p:nvPr>
        </p:nvSpPr>
        <p:spPr/>
        <p:txBody>
          <a:bodyPr/>
          <a:lstStyle/>
          <a:p>
            <a:fld id="{6D97F498-FD78-BA48-9000-EF446CD30355}" type="slidenum">
              <a:rPr lang="en-GB" smtClean="0"/>
              <a:t>12</a:t>
            </a:fld>
            <a:endParaRPr lang="en-GB"/>
          </a:p>
        </p:txBody>
      </p:sp>
    </p:spTree>
    <p:extLst>
      <p:ext uri="{BB962C8B-B14F-4D97-AF65-F5344CB8AC3E}">
        <p14:creationId xmlns:p14="http://schemas.microsoft.com/office/powerpoint/2010/main" val="525983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81722-44BF-14FA-0643-90CF85A494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76F2EC-E0ED-2B94-919B-6CA327555E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6C610-13A0-8672-D35B-FF266FCFC9B8}"/>
              </a:ext>
            </a:extLst>
          </p:cNvPr>
          <p:cNvSpPr>
            <a:spLocks noGrp="1"/>
          </p:cNvSpPr>
          <p:nvPr>
            <p:ph type="body" idx="1"/>
          </p:nvPr>
        </p:nvSpPr>
        <p:spPr/>
        <p:txBody>
          <a:bodyPr/>
          <a:lstStyle/>
          <a:p>
            <a:pPr marL="171450" indent="-171450">
              <a:buFontTx/>
              <a:buChar char="-"/>
            </a:pPr>
            <a:r>
              <a:rPr lang="en-US"/>
              <a:t>Talk about each element of the dataset.</a:t>
            </a:r>
          </a:p>
          <a:p>
            <a:pPr marL="171450" indent="-171450">
              <a:buFontTx/>
              <a:buChar char="-"/>
            </a:pPr>
            <a:r>
              <a:rPr lang="en-US"/>
              <a:t>Mention: Helpfulness = Helpful / (Helpful + Not Helpful)</a:t>
            </a:r>
          </a:p>
        </p:txBody>
      </p:sp>
      <p:sp>
        <p:nvSpPr>
          <p:cNvPr id="4" name="Slide Number Placeholder 3">
            <a:extLst>
              <a:ext uri="{FF2B5EF4-FFF2-40B4-BE49-F238E27FC236}">
                <a16:creationId xmlns:a16="http://schemas.microsoft.com/office/drawing/2014/main" id="{003972B9-D7F5-3D1C-C998-C92D54291D12}"/>
              </a:ext>
            </a:extLst>
          </p:cNvPr>
          <p:cNvSpPr>
            <a:spLocks noGrp="1"/>
          </p:cNvSpPr>
          <p:nvPr>
            <p:ph type="sldNum" sz="quarter" idx="5"/>
          </p:nvPr>
        </p:nvSpPr>
        <p:spPr/>
        <p:txBody>
          <a:bodyPr/>
          <a:lstStyle/>
          <a:p>
            <a:fld id="{6D97F498-FD78-BA48-9000-EF446CD30355}" type="slidenum">
              <a:rPr lang="en-GB" smtClean="0"/>
              <a:t>13</a:t>
            </a:fld>
            <a:endParaRPr lang="en-GB"/>
          </a:p>
        </p:txBody>
      </p:sp>
    </p:spTree>
    <p:extLst>
      <p:ext uri="{BB962C8B-B14F-4D97-AF65-F5344CB8AC3E}">
        <p14:creationId xmlns:p14="http://schemas.microsoft.com/office/powerpoint/2010/main" val="1218220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utilise our dataset in the most effective way possible, we had to first make some cuts to it. We removed any data with less than three characters in the combined review summary and review text, as that would not constitute a good review. Furthermore, we removed any data with less than 2 helpfulness markers – with 0 markers, we could not compare our prediction, and since both the seller and the review-writer can mark reviews as helpful (the writer from a second account) we chose to remove data with only one marker as well.</a:t>
            </a:r>
          </a:p>
          <a:p>
            <a:endParaRPr lang="en-GB"/>
          </a:p>
          <a:p>
            <a:r>
              <a:rPr lang="en-GB"/>
              <a:t>We knew that we would get more accurate results if we further restricted the number of markers. However, we would then be removing a significant subset of the data. To investigate this, we created a second dataset, with only reviews with greater than 20 helpfulness markers in it. We labelled this Certain 20.</a:t>
            </a:r>
          </a:p>
          <a:p>
            <a:endParaRPr lang="en-GB"/>
          </a:p>
          <a:p>
            <a:r>
              <a:rPr lang="en-GB"/>
              <a:t>We also defined a Helpfulness fraction, as seen here.</a:t>
            </a:r>
          </a:p>
        </p:txBody>
      </p:sp>
      <p:sp>
        <p:nvSpPr>
          <p:cNvPr id="4" name="Slide Number Placeholder 3"/>
          <p:cNvSpPr>
            <a:spLocks noGrp="1"/>
          </p:cNvSpPr>
          <p:nvPr>
            <p:ph type="sldNum" sz="quarter" idx="5"/>
          </p:nvPr>
        </p:nvSpPr>
        <p:spPr/>
        <p:txBody>
          <a:bodyPr/>
          <a:lstStyle/>
          <a:p>
            <a:fld id="{6D97F498-FD78-BA48-9000-EF446CD30355}" type="slidenum">
              <a:rPr lang="en-GB" smtClean="0"/>
              <a:t>14</a:t>
            </a:fld>
            <a:endParaRPr lang="en-GB"/>
          </a:p>
        </p:txBody>
      </p:sp>
    </p:spTree>
    <p:extLst>
      <p:ext uri="{BB962C8B-B14F-4D97-AF65-F5344CB8AC3E}">
        <p14:creationId xmlns:p14="http://schemas.microsoft.com/office/powerpoint/2010/main" val="2381359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Did an EDA for the full dataset</a:t>
            </a:r>
          </a:p>
          <a:p>
            <a:pPr marL="171450" indent="-171450">
              <a:buFontTx/>
              <a:buChar char="-"/>
            </a:pPr>
            <a:r>
              <a:rPr lang="en-GB"/>
              <a:t>Data not normally distributed: used Spearman’s Rho instead of Pearson’s R for WC / rating against helpfulness, and measured monotonicity</a:t>
            </a:r>
          </a:p>
          <a:p>
            <a:pPr marL="171450" indent="-171450">
              <a:buFontTx/>
              <a:buChar char="-"/>
            </a:pPr>
            <a:r>
              <a:rPr lang="en-GB"/>
              <a:t>Also checked: normality, Average, std, weighted </a:t>
            </a:r>
            <a:r>
              <a:rPr lang="en-GB" err="1"/>
              <a:t>av</a:t>
            </a:r>
            <a:r>
              <a:rPr lang="en-GB"/>
              <a:t>, weighted std (will explain weighting later)</a:t>
            </a:r>
          </a:p>
          <a:p>
            <a:pPr marL="171450" indent="-171450">
              <a:buFontTx/>
              <a:buChar char="-"/>
            </a:pPr>
            <a:r>
              <a:rPr lang="en-GB"/>
              <a:t>Data is not normally distributed, and contains an incredible number of outliers</a:t>
            </a:r>
          </a:p>
          <a:p>
            <a:pPr marL="171450" indent="-171450">
              <a:buFontTx/>
              <a:buChar char="-"/>
            </a:pPr>
            <a:r>
              <a:rPr lang="en-GB"/>
              <a:t>P Values: for normality, is probability of rejecting null hypothesis, that data is normally distributed</a:t>
            </a:r>
          </a:p>
          <a:p>
            <a:pPr marL="171450" indent="-171450">
              <a:buFontTx/>
              <a:buChar char="-"/>
            </a:pPr>
            <a:r>
              <a:rPr lang="en-GB"/>
              <a:t>For Pearson’s, is probability of rejecting null hypothesis, that data is non-monotonic</a:t>
            </a:r>
          </a:p>
        </p:txBody>
      </p:sp>
      <p:sp>
        <p:nvSpPr>
          <p:cNvPr id="4" name="Slide Number Placeholder 3"/>
          <p:cNvSpPr>
            <a:spLocks noGrp="1"/>
          </p:cNvSpPr>
          <p:nvPr>
            <p:ph type="sldNum" sz="quarter" idx="5"/>
          </p:nvPr>
        </p:nvSpPr>
        <p:spPr/>
        <p:txBody>
          <a:bodyPr/>
          <a:lstStyle/>
          <a:p>
            <a:fld id="{6D97F498-FD78-BA48-9000-EF446CD30355}" type="slidenum">
              <a:rPr lang="en-GB" smtClean="0"/>
              <a:t>15</a:t>
            </a:fld>
            <a:endParaRPr lang="en-GB"/>
          </a:p>
        </p:txBody>
      </p:sp>
    </p:spTree>
    <p:extLst>
      <p:ext uri="{BB962C8B-B14F-4D97-AF65-F5344CB8AC3E}">
        <p14:creationId xmlns:p14="http://schemas.microsoft.com/office/powerpoint/2010/main" val="1696659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Histogram for proportion of events at each value (left)</a:t>
            </a:r>
          </a:p>
          <a:p>
            <a:pPr marL="171450" indent="-171450">
              <a:buFontTx/>
              <a:buChar char="-"/>
            </a:pPr>
            <a:r>
              <a:rPr lang="en-GB"/>
              <a:t>Lines for average helpfulness at each value (right)</a:t>
            </a:r>
          </a:p>
          <a:p>
            <a:pPr marL="171450" indent="-171450">
              <a:buFontTx/>
              <a:buChar char="-"/>
            </a:pPr>
            <a:r>
              <a:rPr lang="en-GB"/>
              <a:t>Error bars: 1 STD distribution of data points around the mean: shows lots of outliers</a:t>
            </a:r>
          </a:p>
          <a:p>
            <a:pPr marL="171450" indent="-171450">
              <a:buFontTx/>
              <a:buChar char="-"/>
            </a:pPr>
            <a:r>
              <a:rPr lang="en-GB"/>
              <a:t>Weighting will be explained later</a:t>
            </a:r>
          </a:p>
        </p:txBody>
      </p:sp>
      <p:sp>
        <p:nvSpPr>
          <p:cNvPr id="4" name="Slide Number Placeholder 3"/>
          <p:cNvSpPr>
            <a:spLocks noGrp="1"/>
          </p:cNvSpPr>
          <p:nvPr>
            <p:ph type="sldNum" sz="quarter" idx="5"/>
          </p:nvPr>
        </p:nvSpPr>
        <p:spPr/>
        <p:txBody>
          <a:bodyPr/>
          <a:lstStyle/>
          <a:p>
            <a:fld id="{6D97F498-FD78-BA48-9000-EF446CD30355}" type="slidenum">
              <a:rPr lang="en-GB" smtClean="0"/>
              <a:t>16</a:t>
            </a:fld>
            <a:endParaRPr lang="en-GB"/>
          </a:p>
        </p:txBody>
      </p:sp>
    </p:spTree>
    <p:extLst>
      <p:ext uri="{BB962C8B-B14F-4D97-AF65-F5344CB8AC3E}">
        <p14:creationId xmlns:p14="http://schemas.microsoft.com/office/powerpoint/2010/main" val="2875765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E025F-2609-7D44-0A91-55C4432BE3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7C9B8F-F7F8-EFD1-A4E9-EC91058122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015997-CA69-9329-6947-E29BF25634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 Works same as for rating, only now bins are arbitrary, and a cap has been placed at 1000 for visualisation purposes</a:t>
            </a:r>
          </a:p>
          <a:p>
            <a:endParaRPr lang="en-GB"/>
          </a:p>
        </p:txBody>
      </p:sp>
      <p:sp>
        <p:nvSpPr>
          <p:cNvPr id="4" name="Slide Number Placeholder 3">
            <a:extLst>
              <a:ext uri="{FF2B5EF4-FFF2-40B4-BE49-F238E27FC236}">
                <a16:creationId xmlns:a16="http://schemas.microsoft.com/office/drawing/2014/main" id="{2F3A3371-CCBE-C5D8-FFC1-932483C341D7}"/>
              </a:ext>
            </a:extLst>
          </p:cNvPr>
          <p:cNvSpPr>
            <a:spLocks noGrp="1"/>
          </p:cNvSpPr>
          <p:nvPr>
            <p:ph type="sldNum" sz="quarter" idx="5"/>
          </p:nvPr>
        </p:nvSpPr>
        <p:spPr/>
        <p:txBody>
          <a:bodyPr/>
          <a:lstStyle/>
          <a:p>
            <a:fld id="{6D97F498-FD78-BA48-9000-EF446CD30355}" type="slidenum">
              <a:rPr lang="en-GB" smtClean="0"/>
              <a:t>17</a:t>
            </a:fld>
            <a:endParaRPr lang="en-GB"/>
          </a:p>
        </p:txBody>
      </p:sp>
    </p:spTree>
    <p:extLst>
      <p:ext uri="{BB962C8B-B14F-4D97-AF65-F5344CB8AC3E}">
        <p14:creationId xmlns:p14="http://schemas.microsoft.com/office/powerpoint/2010/main" val="4078483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2E9B1-296A-4D83-1092-E4BF14BF90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408AA4-F6C5-90B2-382F-A0C75F44B5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ED390F-3EEC-193F-271D-0A7C6DB2ECE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358A910-8267-6907-0BD9-D3AA36EB2850}"/>
              </a:ext>
            </a:extLst>
          </p:cNvPr>
          <p:cNvSpPr>
            <a:spLocks noGrp="1"/>
          </p:cNvSpPr>
          <p:nvPr>
            <p:ph type="sldNum" sz="quarter" idx="5"/>
          </p:nvPr>
        </p:nvSpPr>
        <p:spPr/>
        <p:txBody>
          <a:bodyPr/>
          <a:lstStyle/>
          <a:p>
            <a:fld id="{6D97F498-FD78-BA48-9000-EF446CD30355}" type="slidenum">
              <a:rPr lang="en-GB" smtClean="0"/>
              <a:t>18</a:t>
            </a:fld>
            <a:endParaRPr lang="en-GB"/>
          </a:p>
        </p:txBody>
      </p:sp>
    </p:spTree>
    <p:extLst>
      <p:ext uri="{BB962C8B-B14F-4D97-AF65-F5344CB8AC3E}">
        <p14:creationId xmlns:p14="http://schemas.microsoft.com/office/powerpoint/2010/main" val="4044818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ECB27-810F-F4E2-0D29-F029ADE8E5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C24416-A6F2-3B24-AFBF-F085EEA105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777A6-691F-9659-268E-F28D028CB45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2363FBB-2C6B-4CB5-9533-D17EC1DFD0C9}"/>
              </a:ext>
            </a:extLst>
          </p:cNvPr>
          <p:cNvSpPr>
            <a:spLocks noGrp="1"/>
          </p:cNvSpPr>
          <p:nvPr>
            <p:ph type="sldNum" sz="quarter" idx="5"/>
          </p:nvPr>
        </p:nvSpPr>
        <p:spPr/>
        <p:txBody>
          <a:bodyPr/>
          <a:lstStyle/>
          <a:p>
            <a:fld id="{6D97F498-FD78-BA48-9000-EF446CD30355}" type="slidenum">
              <a:rPr lang="en-GB" smtClean="0"/>
              <a:t>19</a:t>
            </a:fld>
            <a:endParaRPr lang="en-GB"/>
          </a:p>
        </p:txBody>
      </p:sp>
    </p:spTree>
    <p:extLst>
      <p:ext uri="{BB962C8B-B14F-4D97-AF65-F5344CB8AC3E}">
        <p14:creationId xmlns:p14="http://schemas.microsoft.com/office/powerpoint/2010/main" val="985375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our fast-paced modern world, one of a company’s top priorities must be to understand their consumers on a fundamental level. By doing so, they can advertise products and service that they know the consumer will take an interest in. However, one of the largest gaps in understanding consumers that companies face today is the presence of user reviews.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User reviews for products are often the dominant factor in making or breaking a sale, and it can be incredibly difficult to anticipate how users will react to said reviews when they read them – this issue is termed the Review Helpfulness Problem (RHP). If the company can figure out which reviews a user will consider helpful, not only can reviews be shown to positively influence the chance of a sale, but reviews discussing valid issues with a product can be displayed to alert the consumers before they buy.</a:t>
            </a:r>
            <a:endParaRPr lang="en-GB"/>
          </a:p>
        </p:txBody>
      </p:sp>
      <p:sp>
        <p:nvSpPr>
          <p:cNvPr id="4" name="Slide Number Placeholder 3"/>
          <p:cNvSpPr>
            <a:spLocks noGrp="1"/>
          </p:cNvSpPr>
          <p:nvPr>
            <p:ph type="sldNum" sz="quarter" idx="5"/>
          </p:nvPr>
        </p:nvSpPr>
        <p:spPr/>
        <p:txBody>
          <a:bodyPr/>
          <a:lstStyle/>
          <a:p>
            <a:fld id="{6D97F498-FD78-BA48-9000-EF446CD30355}" type="slidenum">
              <a:rPr lang="en-GB" smtClean="0"/>
              <a:t>2</a:t>
            </a:fld>
            <a:endParaRPr lang="en-GB"/>
          </a:p>
        </p:txBody>
      </p:sp>
    </p:spTree>
    <p:extLst>
      <p:ext uri="{BB962C8B-B14F-4D97-AF65-F5344CB8AC3E}">
        <p14:creationId xmlns:p14="http://schemas.microsoft.com/office/powerpoint/2010/main" val="3105921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90EBA-B4F6-7485-98C4-A45FE7AE69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798262-DB6B-65D4-F626-4058AF7697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17F041-0335-947B-4F68-91A6518C4FE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A23ABD3-9930-983C-43E6-21ED7A14EBCC}"/>
              </a:ext>
            </a:extLst>
          </p:cNvPr>
          <p:cNvSpPr>
            <a:spLocks noGrp="1"/>
          </p:cNvSpPr>
          <p:nvPr>
            <p:ph type="sldNum" sz="quarter" idx="5"/>
          </p:nvPr>
        </p:nvSpPr>
        <p:spPr/>
        <p:txBody>
          <a:bodyPr/>
          <a:lstStyle/>
          <a:p>
            <a:fld id="{6D97F498-FD78-BA48-9000-EF446CD30355}" type="slidenum">
              <a:rPr lang="en-GB" smtClean="0"/>
              <a:t>20</a:t>
            </a:fld>
            <a:endParaRPr lang="en-GB"/>
          </a:p>
        </p:txBody>
      </p:sp>
    </p:spTree>
    <p:extLst>
      <p:ext uri="{BB962C8B-B14F-4D97-AF65-F5344CB8AC3E}">
        <p14:creationId xmlns:p14="http://schemas.microsoft.com/office/powerpoint/2010/main" val="3598884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B9F68-125F-0461-0F78-128217C89D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78ED90-3C5F-09FB-C620-57EA978159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567D32-2D78-061D-D000-E57117B30BC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AEF6839-6FAB-D5D0-DD48-F372056CFD1D}"/>
              </a:ext>
            </a:extLst>
          </p:cNvPr>
          <p:cNvSpPr>
            <a:spLocks noGrp="1"/>
          </p:cNvSpPr>
          <p:nvPr>
            <p:ph type="sldNum" sz="quarter" idx="5"/>
          </p:nvPr>
        </p:nvSpPr>
        <p:spPr/>
        <p:txBody>
          <a:bodyPr/>
          <a:lstStyle/>
          <a:p>
            <a:fld id="{6D97F498-FD78-BA48-9000-EF446CD30355}" type="slidenum">
              <a:rPr lang="en-GB" smtClean="0"/>
              <a:t>21</a:t>
            </a:fld>
            <a:endParaRPr lang="en-GB"/>
          </a:p>
        </p:txBody>
      </p:sp>
    </p:spTree>
    <p:extLst>
      <p:ext uri="{BB962C8B-B14F-4D97-AF65-F5344CB8AC3E}">
        <p14:creationId xmlns:p14="http://schemas.microsoft.com/office/powerpoint/2010/main" val="2886773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D97F498-FD78-BA48-9000-EF446CD30355}" type="slidenum">
              <a:rPr lang="en-GB" smtClean="0"/>
              <a:t>22</a:t>
            </a:fld>
            <a:endParaRPr lang="en-GB"/>
          </a:p>
        </p:txBody>
      </p:sp>
    </p:spTree>
    <p:extLst>
      <p:ext uri="{BB962C8B-B14F-4D97-AF65-F5344CB8AC3E}">
        <p14:creationId xmlns:p14="http://schemas.microsoft.com/office/powerpoint/2010/main" val="1544758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7F498-FD78-BA48-9000-EF446CD30355}" type="slidenum">
              <a:rPr lang="en-GB" smtClean="0"/>
              <a:t>23</a:t>
            </a:fld>
            <a:endParaRPr lang="en-GB"/>
          </a:p>
        </p:txBody>
      </p:sp>
    </p:spTree>
    <p:extLst>
      <p:ext uri="{BB962C8B-B14F-4D97-AF65-F5344CB8AC3E}">
        <p14:creationId xmlns:p14="http://schemas.microsoft.com/office/powerpoint/2010/main" val="1129524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A85B8-DA8F-1584-0B25-C002D0CB5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92FDF6-6D2A-6476-8189-36993A3654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73B049-5425-5425-B7DA-95265EB595F6}"/>
              </a:ext>
            </a:extLst>
          </p:cNvPr>
          <p:cNvSpPr>
            <a:spLocks noGrp="1"/>
          </p:cNvSpPr>
          <p:nvPr>
            <p:ph type="body" idx="1"/>
          </p:nvPr>
        </p:nvSpPr>
        <p:spPr/>
        <p:txBody>
          <a:bodyPr/>
          <a:lstStyle/>
          <a:p>
            <a:r>
              <a:rPr lang="en-GB" dirty="0"/>
              <a:t>- Mention treating helpful / not helpful as binomial counts</a:t>
            </a:r>
            <a:endParaRPr lang="en-GB"/>
          </a:p>
        </p:txBody>
      </p:sp>
      <p:sp>
        <p:nvSpPr>
          <p:cNvPr id="4" name="Slide Number Placeholder 3">
            <a:extLst>
              <a:ext uri="{FF2B5EF4-FFF2-40B4-BE49-F238E27FC236}">
                <a16:creationId xmlns:a16="http://schemas.microsoft.com/office/drawing/2014/main" id="{1A4723B1-CC3B-6628-5C91-AA2EBCF70A20}"/>
              </a:ext>
            </a:extLst>
          </p:cNvPr>
          <p:cNvSpPr>
            <a:spLocks noGrp="1"/>
          </p:cNvSpPr>
          <p:nvPr>
            <p:ph type="sldNum" sz="quarter" idx="5"/>
          </p:nvPr>
        </p:nvSpPr>
        <p:spPr/>
        <p:txBody>
          <a:bodyPr/>
          <a:lstStyle/>
          <a:p>
            <a:fld id="{6D97F498-FD78-BA48-9000-EF446CD30355}" type="slidenum">
              <a:rPr lang="en-GB" smtClean="0"/>
              <a:t>24</a:t>
            </a:fld>
            <a:endParaRPr lang="en-GB"/>
          </a:p>
        </p:txBody>
      </p:sp>
    </p:spTree>
    <p:extLst>
      <p:ext uri="{BB962C8B-B14F-4D97-AF65-F5344CB8AC3E}">
        <p14:creationId xmlns:p14="http://schemas.microsoft.com/office/powerpoint/2010/main" val="3038912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A8ACC-202D-91BF-7998-DD5D107F2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FD569D-EFE0-CC44-AFF4-AA3DB98B27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557F80-DE8C-6FF9-3C8A-476AF8150EC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14EEFD1-D940-DF91-5A5F-E86D6A67704B}"/>
              </a:ext>
            </a:extLst>
          </p:cNvPr>
          <p:cNvSpPr>
            <a:spLocks noGrp="1"/>
          </p:cNvSpPr>
          <p:nvPr>
            <p:ph type="sldNum" sz="quarter" idx="5"/>
          </p:nvPr>
        </p:nvSpPr>
        <p:spPr/>
        <p:txBody>
          <a:bodyPr/>
          <a:lstStyle/>
          <a:p>
            <a:fld id="{6D97F498-FD78-BA48-9000-EF446CD30355}" type="slidenum">
              <a:rPr lang="en-GB" smtClean="0"/>
              <a:t>25</a:t>
            </a:fld>
            <a:endParaRPr lang="en-GB"/>
          </a:p>
        </p:txBody>
      </p:sp>
    </p:spTree>
    <p:extLst>
      <p:ext uri="{BB962C8B-B14F-4D97-AF65-F5344CB8AC3E}">
        <p14:creationId xmlns:p14="http://schemas.microsoft.com/office/powerpoint/2010/main" val="1008643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83F7B-D288-A9A6-FD40-20A995D83C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674D5B-538C-9B45-6312-4012436D3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0922EC-C46B-E000-BFE2-385B6BC7121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6469DF6-4769-7D07-C567-EE3CDAC5491C}"/>
              </a:ext>
            </a:extLst>
          </p:cNvPr>
          <p:cNvSpPr>
            <a:spLocks noGrp="1"/>
          </p:cNvSpPr>
          <p:nvPr>
            <p:ph type="sldNum" sz="quarter" idx="5"/>
          </p:nvPr>
        </p:nvSpPr>
        <p:spPr/>
        <p:txBody>
          <a:bodyPr/>
          <a:lstStyle/>
          <a:p>
            <a:fld id="{6D97F498-FD78-BA48-9000-EF446CD30355}" type="slidenum">
              <a:rPr lang="en-GB" smtClean="0"/>
              <a:t>26</a:t>
            </a:fld>
            <a:endParaRPr lang="en-GB"/>
          </a:p>
        </p:txBody>
      </p:sp>
    </p:spTree>
    <p:extLst>
      <p:ext uri="{BB962C8B-B14F-4D97-AF65-F5344CB8AC3E}">
        <p14:creationId xmlns:p14="http://schemas.microsoft.com/office/powerpoint/2010/main" val="403570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E706A-7FB8-C760-B74D-EB3B234C15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8B240-0FA4-F6E3-84D6-47CB551F8B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D45CE1-3A40-4E5C-8124-3712080ED75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09E7708-8999-8D04-F4A2-4AC4FDA3153B}"/>
              </a:ext>
            </a:extLst>
          </p:cNvPr>
          <p:cNvSpPr>
            <a:spLocks noGrp="1"/>
          </p:cNvSpPr>
          <p:nvPr>
            <p:ph type="sldNum" sz="quarter" idx="5"/>
          </p:nvPr>
        </p:nvSpPr>
        <p:spPr/>
        <p:txBody>
          <a:bodyPr/>
          <a:lstStyle/>
          <a:p>
            <a:fld id="{6D97F498-FD78-BA48-9000-EF446CD30355}" type="slidenum">
              <a:rPr lang="en-GB" smtClean="0"/>
              <a:t>27</a:t>
            </a:fld>
            <a:endParaRPr lang="en-GB"/>
          </a:p>
        </p:txBody>
      </p:sp>
    </p:spTree>
    <p:extLst>
      <p:ext uri="{BB962C8B-B14F-4D97-AF65-F5344CB8AC3E}">
        <p14:creationId xmlns:p14="http://schemas.microsoft.com/office/powerpoint/2010/main" val="1572394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D97F498-FD78-BA48-9000-EF446CD30355}" type="slidenum">
              <a:rPr lang="en-GB" smtClean="0"/>
              <a:t>29</a:t>
            </a:fld>
            <a:endParaRPr lang="en-GB"/>
          </a:p>
        </p:txBody>
      </p:sp>
    </p:spTree>
    <p:extLst>
      <p:ext uri="{BB962C8B-B14F-4D97-AF65-F5344CB8AC3E}">
        <p14:creationId xmlns:p14="http://schemas.microsoft.com/office/powerpoint/2010/main" val="20047955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Models followed by Quantile Regression</a:t>
            </a:r>
          </a:p>
        </p:txBody>
      </p:sp>
      <p:sp>
        <p:nvSpPr>
          <p:cNvPr id="4" name="Slide Number Placeholder 3"/>
          <p:cNvSpPr>
            <a:spLocks noGrp="1"/>
          </p:cNvSpPr>
          <p:nvPr>
            <p:ph type="sldNum" sz="quarter" idx="5"/>
          </p:nvPr>
        </p:nvSpPr>
        <p:spPr/>
        <p:txBody>
          <a:bodyPr/>
          <a:lstStyle/>
          <a:p>
            <a:fld id="{6D97F498-FD78-BA48-9000-EF446CD30355}" type="slidenum">
              <a:rPr lang="en-GB" smtClean="0"/>
              <a:t>30</a:t>
            </a:fld>
            <a:endParaRPr lang="en-GB"/>
          </a:p>
        </p:txBody>
      </p:sp>
    </p:spTree>
    <p:extLst>
      <p:ext uri="{BB962C8B-B14F-4D97-AF65-F5344CB8AC3E}">
        <p14:creationId xmlns:p14="http://schemas.microsoft.com/office/powerpoint/2010/main" val="3957556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our project, we chose to use movie reviews to investigate the RHP. Specifically, movie reviews of physical DVD sales on Amazon.com. Not only does a large amount of research into the RHP already investigate movie reviews, giving us results to compare our findings with, but movies are a universal experience: almost everybody watches movies, and thus our project has minimal selection bias.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chose Amazon as our data source for multiple reasons: first off, it is an enormous online marketplace, that attracts all kinds of people (it has recently gained the world record for the largest online retailer). This, again, minimizes our selection bias. It also contains a huge variety of movies, with almost every movie made in the last 40 years sold on it. Whilst physical DVD sales are currently on the decline, we investigated a dataset from 1997 to 2012, when physical DVD sales were in their heyday.</a:t>
            </a:r>
          </a:p>
          <a:p>
            <a:endParaRPr lang="en-GB"/>
          </a:p>
          <a:p>
            <a:endParaRPr lang="en-GB"/>
          </a:p>
        </p:txBody>
      </p:sp>
      <p:sp>
        <p:nvSpPr>
          <p:cNvPr id="4" name="Slide Number Placeholder 3"/>
          <p:cNvSpPr>
            <a:spLocks noGrp="1"/>
          </p:cNvSpPr>
          <p:nvPr>
            <p:ph type="sldNum" sz="quarter" idx="5"/>
          </p:nvPr>
        </p:nvSpPr>
        <p:spPr/>
        <p:txBody>
          <a:bodyPr/>
          <a:lstStyle/>
          <a:p>
            <a:fld id="{6D97F498-FD78-BA48-9000-EF446CD30355}" type="slidenum">
              <a:rPr lang="en-GB" smtClean="0"/>
              <a:t>3</a:t>
            </a:fld>
            <a:endParaRPr lang="en-GB"/>
          </a:p>
        </p:txBody>
      </p:sp>
    </p:spTree>
    <p:extLst>
      <p:ext uri="{BB962C8B-B14F-4D97-AF65-F5344CB8AC3E}">
        <p14:creationId xmlns:p14="http://schemas.microsoft.com/office/powerpoint/2010/main" val="33140847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This was the x with the largest sensitivity change</a:t>
            </a:r>
          </a:p>
          <a:p>
            <a:pPr marL="171450" indent="-171450">
              <a:buFontTx/>
              <a:buChar char="-"/>
            </a:pPr>
            <a:endParaRPr lang="en-GB" dirty="0"/>
          </a:p>
          <a:p>
            <a:pPr marL="171450" indent="-171450">
              <a:buFontTx/>
              <a:buChar char="-"/>
            </a:pPr>
            <a:r>
              <a:rPr lang="en-GB" dirty="0"/>
              <a:t>* Means data is Mean-Centred</a:t>
            </a:r>
          </a:p>
        </p:txBody>
      </p:sp>
      <p:sp>
        <p:nvSpPr>
          <p:cNvPr id="4" name="Slide Number Placeholder 3"/>
          <p:cNvSpPr>
            <a:spLocks noGrp="1"/>
          </p:cNvSpPr>
          <p:nvPr>
            <p:ph type="sldNum" sz="quarter" idx="5"/>
          </p:nvPr>
        </p:nvSpPr>
        <p:spPr/>
        <p:txBody>
          <a:bodyPr/>
          <a:lstStyle/>
          <a:p>
            <a:fld id="{6D97F498-FD78-BA48-9000-EF446CD30355}" type="slidenum">
              <a:rPr lang="en-GB" smtClean="0"/>
              <a:t>31</a:t>
            </a:fld>
            <a:endParaRPr lang="en-GB"/>
          </a:p>
        </p:txBody>
      </p:sp>
    </p:spTree>
    <p:extLst>
      <p:ext uri="{BB962C8B-B14F-4D97-AF65-F5344CB8AC3E}">
        <p14:creationId xmlns:p14="http://schemas.microsoft.com/office/powerpoint/2010/main" val="2340950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had very little change with sensitivity</a:t>
            </a:r>
          </a:p>
        </p:txBody>
      </p:sp>
      <p:sp>
        <p:nvSpPr>
          <p:cNvPr id="4" name="Slide Number Placeholder 3"/>
          <p:cNvSpPr>
            <a:spLocks noGrp="1"/>
          </p:cNvSpPr>
          <p:nvPr>
            <p:ph type="sldNum" sz="quarter" idx="5"/>
          </p:nvPr>
        </p:nvSpPr>
        <p:spPr/>
        <p:txBody>
          <a:bodyPr/>
          <a:lstStyle/>
          <a:p>
            <a:fld id="{6D97F498-FD78-BA48-9000-EF446CD30355}" type="slidenum">
              <a:rPr lang="en-GB" smtClean="0"/>
              <a:t>32</a:t>
            </a:fld>
            <a:endParaRPr lang="en-GB"/>
          </a:p>
        </p:txBody>
      </p:sp>
    </p:spTree>
    <p:extLst>
      <p:ext uri="{BB962C8B-B14F-4D97-AF65-F5344CB8AC3E}">
        <p14:creationId xmlns:p14="http://schemas.microsoft.com/office/powerpoint/2010/main" val="23308540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93878-45BD-4032-9FA1-D7B1E1374B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FFA31D-9DB6-B2EA-078E-B24EE517B6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C3E611-385F-527D-BB74-0B6772410ABD}"/>
              </a:ext>
            </a:extLst>
          </p:cNvPr>
          <p:cNvSpPr>
            <a:spLocks noGrp="1"/>
          </p:cNvSpPr>
          <p:nvPr>
            <p:ph type="body" idx="1"/>
          </p:nvPr>
        </p:nvSpPr>
        <p:spPr/>
        <p:txBody>
          <a:bodyPr/>
          <a:lstStyle/>
          <a:p>
            <a:r>
              <a:rPr lang="en-GB"/>
              <a:t>- Quantile Regression </a:t>
            </a:r>
            <a:r>
              <a:rPr lang="en-GB" dirty="0"/>
              <a:t>does </a:t>
            </a:r>
            <a:r>
              <a:rPr lang="en-GB"/>
              <a:t>not aim to minimise MSE </a:t>
            </a:r>
            <a:r>
              <a:rPr lang="en-GB" dirty="0"/>
              <a:t>or</a:t>
            </a:r>
            <a:r>
              <a:rPr lang="en-GB"/>
              <a:t> MAE, however they are displayed here for model comparison</a:t>
            </a:r>
          </a:p>
        </p:txBody>
      </p:sp>
      <p:sp>
        <p:nvSpPr>
          <p:cNvPr id="4" name="Slide Number Placeholder 3">
            <a:extLst>
              <a:ext uri="{FF2B5EF4-FFF2-40B4-BE49-F238E27FC236}">
                <a16:creationId xmlns:a16="http://schemas.microsoft.com/office/drawing/2014/main" id="{BA8EFD72-8ED1-B829-F798-5FB7A401BA0A}"/>
              </a:ext>
            </a:extLst>
          </p:cNvPr>
          <p:cNvSpPr>
            <a:spLocks noGrp="1"/>
          </p:cNvSpPr>
          <p:nvPr>
            <p:ph type="sldNum" sz="quarter" idx="5"/>
          </p:nvPr>
        </p:nvSpPr>
        <p:spPr/>
        <p:txBody>
          <a:bodyPr/>
          <a:lstStyle/>
          <a:p>
            <a:fld id="{6D97F498-FD78-BA48-9000-EF446CD30355}" type="slidenum">
              <a:rPr lang="en-GB" smtClean="0"/>
              <a:t>33</a:t>
            </a:fld>
            <a:endParaRPr lang="en-GB"/>
          </a:p>
        </p:txBody>
      </p:sp>
    </p:spTree>
    <p:extLst>
      <p:ext uri="{BB962C8B-B14F-4D97-AF65-F5344CB8AC3E}">
        <p14:creationId xmlns:p14="http://schemas.microsoft.com/office/powerpoint/2010/main" val="791122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BD8A1-6A60-C90D-F04A-68EE141583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54FE5B-DAB8-E65F-18FD-9D780F87D7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1B04E8-5AE6-334B-4130-008C081B2D5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4CC3076-8E82-6CBC-0876-86CA6D2FBA03}"/>
              </a:ext>
            </a:extLst>
          </p:cNvPr>
          <p:cNvSpPr>
            <a:spLocks noGrp="1"/>
          </p:cNvSpPr>
          <p:nvPr>
            <p:ph type="sldNum" sz="quarter" idx="5"/>
          </p:nvPr>
        </p:nvSpPr>
        <p:spPr/>
        <p:txBody>
          <a:bodyPr/>
          <a:lstStyle/>
          <a:p>
            <a:fld id="{6D97F498-FD78-BA48-9000-EF446CD30355}" type="slidenum">
              <a:rPr lang="en-GB" smtClean="0"/>
              <a:t>34</a:t>
            </a:fld>
            <a:endParaRPr lang="en-GB"/>
          </a:p>
        </p:txBody>
      </p:sp>
    </p:spTree>
    <p:extLst>
      <p:ext uri="{BB962C8B-B14F-4D97-AF65-F5344CB8AC3E}">
        <p14:creationId xmlns:p14="http://schemas.microsoft.com/office/powerpoint/2010/main" val="21506947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83B48-F7A0-8CC0-6BC9-C62E7C6F4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75C7D7-C0B5-CFD7-6C56-832BFDC33B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9E49A1-E649-8CD3-C66E-4D8E60D240E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F190B89-AEEA-A318-BB60-C1F11D5628AF}"/>
              </a:ext>
            </a:extLst>
          </p:cNvPr>
          <p:cNvSpPr>
            <a:spLocks noGrp="1"/>
          </p:cNvSpPr>
          <p:nvPr>
            <p:ph type="sldNum" sz="quarter" idx="5"/>
          </p:nvPr>
        </p:nvSpPr>
        <p:spPr/>
        <p:txBody>
          <a:bodyPr/>
          <a:lstStyle/>
          <a:p>
            <a:fld id="{6D97F498-FD78-BA48-9000-EF446CD30355}" type="slidenum">
              <a:rPr lang="en-GB" smtClean="0"/>
              <a:t>35</a:t>
            </a:fld>
            <a:endParaRPr lang="en-GB"/>
          </a:p>
        </p:txBody>
      </p:sp>
    </p:spTree>
    <p:extLst>
      <p:ext uri="{BB962C8B-B14F-4D97-AF65-F5344CB8AC3E}">
        <p14:creationId xmlns:p14="http://schemas.microsoft.com/office/powerpoint/2010/main" val="4514790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FB1C5-5450-48DD-34F7-14CC47BCCD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42B603-F0B7-4E63-92D3-18F83CDD18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3B820F-F40D-8D40-E551-F848D931473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003A4F2-ECF1-D8F1-1DD2-DA6D3315B316}"/>
              </a:ext>
            </a:extLst>
          </p:cNvPr>
          <p:cNvSpPr>
            <a:spLocks noGrp="1"/>
          </p:cNvSpPr>
          <p:nvPr>
            <p:ph type="sldNum" sz="quarter" idx="5"/>
          </p:nvPr>
        </p:nvSpPr>
        <p:spPr/>
        <p:txBody>
          <a:bodyPr/>
          <a:lstStyle/>
          <a:p>
            <a:fld id="{6D97F498-FD78-BA48-9000-EF446CD30355}" type="slidenum">
              <a:rPr lang="en-GB" smtClean="0"/>
              <a:t>37</a:t>
            </a:fld>
            <a:endParaRPr lang="en-GB"/>
          </a:p>
        </p:txBody>
      </p:sp>
    </p:spTree>
    <p:extLst>
      <p:ext uri="{BB962C8B-B14F-4D97-AF65-F5344CB8AC3E}">
        <p14:creationId xmlns:p14="http://schemas.microsoft.com/office/powerpoint/2010/main" val="20511139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A05B1-0B80-59D3-0BE7-C92A5C33B5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755402-3B5C-5C35-F932-C86E1E759A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0413B2-AFA1-3A8D-266F-F5537C076A9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098BFE9-5F16-245A-30A0-1BDDFBB49380}"/>
              </a:ext>
            </a:extLst>
          </p:cNvPr>
          <p:cNvSpPr>
            <a:spLocks noGrp="1"/>
          </p:cNvSpPr>
          <p:nvPr>
            <p:ph type="sldNum" sz="quarter" idx="5"/>
          </p:nvPr>
        </p:nvSpPr>
        <p:spPr/>
        <p:txBody>
          <a:bodyPr/>
          <a:lstStyle/>
          <a:p>
            <a:fld id="{6D97F498-FD78-BA48-9000-EF446CD30355}" type="slidenum">
              <a:rPr lang="en-GB" smtClean="0"/>
              <a:t>38</a:t>
            </a:fld>
            <a:endParaRPr lang="en-GB"/>
          </a:p>
        </p:txBody>
      </p:sp>
    </p:spTree>
    <p:extLst>
      <p:ext uri="{BB962C8B-B14F-4D97-AF65-F5344CB8AC3E}">
        <p14:creationId xmlns:p14="http://schemas.microsoft.com/office/powerpoint/2010/main" val="9431250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31A92-907B-77B7-BFF7-5561BDB619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234E28-B0B5-5990-043A-A1F00A26B0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F5C3F7-9E81-367D-EDAF-DE1FED50BA5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44D71D7-BCB5-98DD-8783-88A06B39C66D}"/>
              </a:ext>
            </a:extLst>
          </p:cNvPr>
          <p:cNvSpPr>
            <a:spLocks noGrp="1"/>
          </p:cNvSpPr>
          <p:nvPr>
            <p:ph type="sldNum" sz="quarter" idx="5"/>
          </p:nvPr>
        </p:nvSpPr>
        <p:spPr/>
        <p:txBody>
          <a:bodyPr/>
          <a:lstStyle/>
          <a:p>
            <a:fld id="{6D97F498-FD78-BA48-9000-EF446CD30355}" type="slidenum">
              <a:rPr lang="en-GB" smtClean="0"/>
              <a:t>39</a:t>
            </a:fld>
            <a:endParaRPr lang="en-GB"/>
          </a:p>
        </p:txBody>
      </p:sp>
    </p:spTree>
    <p:extLst>
      <p:ext uri="{BB962C8B-B14F-4D97-AF65-F5344CB8AC3E}">
        <p14:creationId xmlns:p14="http://schemas.microsoft.com/office/powerpoint/2010/main" val="23336108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B47C2-1418-0532-AF87-6B94FA0DEB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9EFEB6-BB99-1C37-5E5A-C1AA985A70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F97FBE-9CB7-03D9-03D8-457E040F175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30AEC11-2AEF-6389-83A1-FD4CD99B348A}"/>
              </a:ext>
            </a:extLst>
          </p:cNvPr>
          <p:cNvSpPr>
            <a:spLocks noGrp="1"/>
          </p:cNvSpPr>
          <p:nvPr>
            <p:ph type="sldNum" sz="quarter" idx="5"/>
          </p:nvPr>
        </p:nvSpPr>
        <p:spPr/>
        <p:txBody>
          <a:bodyPr/>
          <a:lstStyle/>
          <a:p>
            <a:fld id="{6D97F498-FD78-BA48-9000-EF446CD30355}" type="slidenum">
              <a:rPr lang="en-GB" smtClean="0"/>
              <a:t>40</a:t>
            </a:fld>
            <a:endParaRPr lang="en-GB"/>
          </a:p>
        </p:txBody>
      </p:sp>
    </p:spTree>
    <p:extLst>
      <p:ext uri="{BB962C8B-B14F-4D97-AF65-F5344CB8AC3E}">
        <p14:creationId xmlns:p14="http://schemas.microsoft.com/office/powerpoint/2010/main" val="9982103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44E80-19E4-8A81-D8F7-2647F0C280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2446F2-1625-7E03-8AC3-572071E9E5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F09FF3-CFCB-3A36-E226-C974319FD39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57B535D-827C-1D15-6E56-E75439CAEC42}"/>
              </a:ext>
            </a:extLst>
          </p:cNvPr>
          <p:cNvSpPr>
            <a:spLocks noGrp="1"/>
          </p:cNvSpPr>
          <p:nvPr>
            <p:ph type="sldNum" sz="quarter" idx="5"/>
          </p:nvPr>
        </p:nvSpPr>
        <p:spPr/>
        <p:txBody>
          <a:bodyPr/>
          <a:lstStyle/>
          <a:p>
            <a:fld id="{6D97F498-FD78-BA48-9000-EF446CD30355}" type="slidenum">
              <a:rPr lang="en-GB" smtClean="0"/>
              <a:t>41</a:t>
            </a:fld>
            <a:endParaRPr lang="en-GB"/>
          </a:p>
        </p:txBody>
      </p:sp>
    </p:spTree>
    <p:extLst>
      <p:ext uri="{BB962C8B-B14F-4D97-AF65-F5344CB8AC3E}">
        <p14:creationId xmlns:p14="http://schemas.microsoft.com/office/powerpoint/2010/main" val="2306949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C06BC-5AEA-E03A-6CFE-57D6261A6A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7E0A9-B00A-2B59-52E2-EA7696EDF7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865717-4024-E094-CD2C-DD1A2FAAC676}"/>
              </a:ext>
            </a:extLst>
          </p:cNvPr>
          <p:cNvSpPr>
            <a:spLocks noGrp="1"/>
          </p:cNvSpPr>
          <p:nvPr>
            <p:ph type="body" idx="1"/>
          </p:nvPr>
        </p:nvSpPr>
        <p:spPr/>
        <p:txBody>
          <a:bodyPr/>
          <a:lstStyle/>
          <a:p>
            <a:r>
              <a:rPr lang="en-GB"/>
              <a:t>Our hypothesis ^</a:t>
            </a:r>
          </a:p>
          <a:p>
            <a:r>
              <a:rPr lang="en-GB"/>
              <a:t>Main research questions:</a:t>
            </a:r>
          </a:p>
          <a:p>
            <a:endParaRPr lang="en-GB"/>
          </a:p>
          <a:p>
            <a:pPr marL="228600" indent="-228600">
              <a:buAutoNum type="arabicPeriod"/>
            </a:pPr>
            <a:r>
              <a:rPr lang="en-GB"/>
              <a:t>If we can, to what degree can we predict it?</a:t>
            </a:r>
          </a:p>
          <a:p>
            <a:pPr marL="228600" indent="-228600">
              <a:buAutoNum type="arabicPeriod"/>
            </a:pPr>
            <a:endParaRPr lang="en-GB"/>
          </a:p>
          <a:p>
            <a:pPr marL="228600" indent="-228600">
              <a:buAutoNum type="arabicPeriod"/>
            </a:pPr>
            <a:r>
              <a:rPr lang="en-GB"/>
              <a:t>Which model is best?</a:t>
            </a:r>
          </a:p>
          <a:p>
            <a:pPr marL="228600" indent="-228600">
              <a:buAutoNum type="arabicPeriod"/>
            </a:pPr>
            <a:endParaRPr lang="en-GB"/>
          </a:p>
          <a:p>
            <a:pPr marL="228600" indent="-228600">
              <a:buAutoNum type="arabicPeriod"/>
            </a:pPr>
            <a:r>
              <a:rPr lang="en-GB"/>
              <a:t>How do our results compare to previous research?</a:t>
            </a:r>
          </a:p>
          <a:p>
            <a:endParaRPr lang="en-GB"/>
          </a:p>
        </p:txBody>
      </p:sp>
      <p:sp>
        <p:nvSpPr>
          <p:cNvPr id="4" name="Slide Number Placeholder 3">
            <a:extLst>
              <a:ext uri="{FF2B5EF4-FFF2-40B4-BE49-F238E27FC236}">
                <a16:creationId xmlns:a16="http://schemas.microsoft.com/office/drawing/2014/main" id="{75248E25-2E45-F5D0-DA72-2DFC856AA36A}"/>
              </a:ext>
            </a:extLst>
          </p:cNvPr>
          <p:cNvSpPr>
            <a:spLocks noGrp="1"/>
          </p:cNvSpPr>
          <p:nvPr>
            <p:ph type="sldNum" sz="quarter" idx="5"/>
          </p:nvPr>
        </p:nvSpPr>
        <p:spPr/>
        <p:txBody>
          <a:bodyPr/>
          <a:lstStyle/>
          <a:p>
            <a:fld id="{6D97F498-FD78-BA48-9000-EF446CD30355}" type="slidenum">
              <a:rPr lang="en-GB" smtClean="0"/>
              <a:t>4</a:t>
            </a:fld>
            <a:endParaRPr lang="en-GB"/>
          </a:p>
        </p:txBody>
      </p:sp>
    </p:spTree>
    <p:extLst>
      <p:ext uri="{BB962C8B-B14F-4D97-AF65-F5344CB8AC3E}">
        <p14:creationId xmlns:p14="http://schemas.microsoft.com/office/powerpoint/2010/main" val="41779714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248CB-E7AD-6408-C635-DF36F1BB31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47EF96-DE7D-4F3B-DE1C-81E783B1D8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0EF8ED-46E9-0924-42DF-72E2F1A814F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E407209-FA6E-D68C-A940-23C63A4AEDDB}"/>
              </a:ext>
            </a:extLst>
          </p:cNvPr>
          <p:cNvSpPr>
            <a:spLocks noGrp="1"/>
          </p:cNvSpPr>
          <p:nvPr>
            <p:ph type="sldNum" sz="quarter" idx="5"/>
          </p:nvPr>
        </p:nvSpPr>
        <p:spPr/>
        <p:txBody>
          <a:bodyPr/>
          <a:lstStyle/>
          <a:p>
            <a:fld id="{6D97F498-FD78-BA48-9000-EF446CD30355}" type="slidenum">
              <a:rPr lang="en-GB" smtClean="0"/>
              <a:t>42</a:t>
            </a:fld>
            <a:endParaRPr lang="en-GB"/>
          </a:p>
        </p:txBody>
      </p:sp>
    </p:spTree>
    <p:extLst>
      <p:ext uri="{BB962C8B-B14F-4D97-AF65-F5344CB8AC3E}">
        <p14:creationId xmlns:p14="http://schemas.microsoft.com/office/powerpoint/2010/main" val="35671467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3E331-90F8-72E5-28B4-F465169C10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B5EE95-2307-A32D-1E13-5DC4110B83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DCB0AB-D918-F4A2-6761-6142A312E3F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8E326F3-1F46-B485-1AC5-0BBBE369196F}"/>
              </a:ext>
            </a:extLst>
          </p:cNvPr>
          <p:cNvSpPr>
            <a:spLocks noGrp="1"/>
          </p:cNvSpPr>
          <p:nvPr>
            <p:ph type="sldNum" sz="quarter" idx="5"/>
          </p:nvPr>
        </p:nvSpPr>
        <p:spPr/>
        <p:txBody>
          <a:bodyPr/>
          <a:lstStyle/>
          <a:p>
            <a:fld id="{6D97F498-FD78-BA48-9000-EF446CD30355}" type="slidenum">
              <a:rPr lang="en-GB" smtClean="0"/>
              <a:t>43</a:t>
            </a:fld>
            <a:endParaRPr lang="en-GB"/>
          </a:p>
        </p:txBody>
      </p:sp>
    </p:spTree>
    <p:extLst>
      <p:ext uri="{BB962C8B-B14F-4D97-AF65-F5344CB8AC3E}">
        <p14:creationId xmlns:p14="http://schemas.microsoft.com/office/powerpoint/2010/main" val="27919262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08BCE-F5C6-1CEF-0D12-2353FCF64A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BC3CF4-D02C-E27B-A179-189A833D8C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FD02EE-3AD8-DF86-2C3F-0F0FF6006D2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1FD6365-92EA-4632-8C8E-6E1F7D741C32}"/>
              </a:ext>
            </a:extLst>
          </p:cNvPr>
          <p:cNvSpPr>
            <a:spLocks noGrp="1"/>
          </p:cNvSpPr>
          <p:nvPr>
            <p:ph type="sldNum" sz="quarter" idx="5"/>
          </p:nvPr>
        </p:nvSpPr>
        <p:spPr/>
        <p:txBody>
          <a:bodyPr/>
          <a:lstStyle/>
          <a:p>
            <a:fld id="{6D97F498-FD78-BA48-9000-EF446CD30355}" type="slidenum">
              <a:rPr lang="en-GB" smtClean="0"/>
              <a:t>44</a:t>
            </a:fld>
            <a:endParaRPr lang="en-GB"/>
          </a:p>
        </p:txBody>
      </p:sp>
    </p:spTree>
    <p:extLst>
      <p:ext uri="{BB962C8B-B14F-4D97-AF65-F5344CB8AC3E}">
        <p14:creationId xmlns:p14="http://schemas.microsoft.com/office/powerpoint/2010/main" val="10388417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E5E3A-5CCC-F1C4-92E3-91B29AB600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2123EB-10BF-B988-E62D-A79D083894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787622-3C8F-DE8B-4478-36D4500FDBA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46E26AA-D36D-E68F-5D18-7F4B9120E4AB}"/>
              </a:ext>
            </a:extLst>
          </p:cNvPr>
          <p:cNvSpPr>
            <a:spLocks noGrp="1"/>
          </p:cNvSpPr>
          <p:nvPr>
            <p:ph type="sldNum" sz="quarter" idx="5"/>
          </p:nvPr>
        </p:nvSpPr>
        <p:spPr/>
        <p:txBody>
          <a:bodyPr/>
          <a:lstStyle/>
          <a:p>
            <a:fld id="{6D97F498-FD78-BA48-9000-EF446CD30355}" type="slidenum">
              <a:rPr lang="en-GB" smtClean="0"/>
              <a:t>45</a:t>
            </a:fld>
            <a:endParaRPr lang="en-GB"/>
          </a:p>
        </p:txBody>
      </p:sp>
    </p:spTree>
    <p:extLst>
      <p:ext uri="{BB962C8B-B14F-4D97-AF65-F5344CB8AC3E}">
        <p14:creationId xmlns:p14="http://schemas.microsoft.com/office/powerpoint/2010/main" val="22214629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0A4F6-84E3-6672-EC2B-EB606BE648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CE7467-F1A4-3BFA-0AFB-1A6BC11189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5BB6FB-CC74-05F0-30CB-A68D46A4070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D467BCF-A1E1-2E38-8636-D4BF3873247B}"/>
              </a:ext>
            </a:extLst>
          </p:cNvPr>
          <p:cNvSpPr>
            <a:spLocks noGrp="1"/>
          </p:cNvSpPr>
          <p:nvPr>
            <p:ph type="sldNum" sz="quarter" idx="5"/>
          </p:nvPr>
        </p:nvSpPr>
        <p:spPr/>
        <p:txBody>
          <a:bodyPr/>
          <a:lstStyle/>
          <a:p>
            <a:fld id="{6D97F498-FD78-BA48-9000-EF446CD30355}" type="slidenum">
              <a:rPr lang="en-GB" smtClean="0"/>
              <a:t>46</a:t>
            </a:fld>
            <a:endParaRPr lang="en-GB"/>
          </a:p>
        </p:txBody>
      </p:sp>
    </p:spTree>
    <p:extLst>
      <p:ext uri="{BB962C8B-B14F-4D97-AF65-F5344CB8AC3E}">
        <p14:creationId xmlns:p14="http://schemas.microsoft.com/office/powerpoint/2010/main" val="14849067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17FB5-187B-5F38-18EB-2F037A5C14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CA22E0-0CAC-293F-08D9-17E7350970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8B49EE-0208-5CEE-5322-6D1A7136B17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77FEA20-F0D0-3C7A-9B31-BBF69B9DB824}"/>
              </a:ext>
            </a:extLst>
          </p:cNvPr>
          <p:cNvSpPr>
            <a:spLocks noGrp="1"/>
          </p:cNvSpPr>
          <p:nvPr>
            <p:ph type="sldNum" sz="quarter" idx="5"/>
          </p:nvPr>
        </p:nvSpPr>
        <p:spPr/>
        <p:txBody>
          <a:bodyPr/>
          <a:lstStyle/>
          <a:p>
            <a:fld id="{6D97F498-FD78-BA48-9000-EF446CD30355}" type="slidenum">
              <a:rPr lang="en-GB" smtClean="0"/>
              <a:t>47</a:t>
            </a:fld>
            <a:endParaRPr lang="en-GB"/>
          </a:p>
        </p:txBody>
      </p:sp>
    </p:spTree>
    <p:extLst>
      <p:ext uri="{BB962C8B-B14F-4D97-AF65-F5344CB8AC3E}">
        <p14:creationId xmlns:p14="http://schemas.microsoft.com/office/powerpoint/2010/main" val="5085487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53A57-A554-DD56-727D-BBA9A8AF07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DE40C7-8826-5411-DA97-6FD0EFB63E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C5D647-F056-0283-8A47-CD183EBE284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253DB44-2D98-B98D-CB10-9C07D7D63582}"/>
              </a:ext>
            </a:extLst>
          </p:cNvPr>
          <p:cNvSpPr>
            <a:spLocks noGrp="1"/>
          </p:cNvSpPr>
          <p:nvPr>
            <p:ph type="sldNum" sz="quarter" idx="5"/>
          </p:nvPr>
        </p:nvSpPr>
        <p:spPr/>
        <p:txBody>
          <a:bodyPr/>
          <a:lstStyle/>
          <a:p>
            <a:fld id="{6D97F498-FD78-BA48-9000-EF446CD30355}" type="slidenum">
              <a:rPr lang="en-GB" smtClean="0"/>
              <a:t>48</a:t>
            </a:fld>
            <a:endParaRPr lang="en-GB"/>
          </a:p>
        </p:txBody>
      </p:sp>
    </p:spTree>
    <p:extLst>
      <p:ext uri="{BB962C8B-B14F-4D97-AF65-F5344CB8AC3E}">
        <p14:creationId xmlns:p14="http://schemas.microsoft.com/office/powerpoint/2010/main" val="31911634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2362-DF9C-8A45-4B6B-750B471AED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E823D3-9FA6-D1B5-ADDF-E8249E9B20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AF7412-1E06-A1CD-A18B-A9B3AAD84D7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31AD18C-DD3C-C30C-DA2B-E9E734ACE29E}"/>
              </a:ext>
            </a:extLst>
          </p:cNvPr>
          <p:cNvSpPr>
            <a:spLocks noGrp="1"/>
          </p:cNvSpPr>
          <p:nvPr>
            <p:ph type="sldNum" sz="quarter" idx="5"/>
          </p:nvPr>
        </p:nvSpPr>
        <p:spPr/>
        <p:txBody>
          <a:bodyPr/>
          <a:lstStyle/>
          <a:p>
            <a:fld id="{6D97F498-FD78-BA48-9000-EF446CD30355}" type="slidenum">
              <a:rPr lang="en-GB" smtClean="0"/>
              <a:t>49</a:t>
            </a:fld>
            <a:endParaRPr lang="en-GB"/>
          </a:p>
        </p:txBody>
      </p:sp>
    </p:spTree>
    <p:extLst>
      <p:ext uri="{BB962C8B-B14F-4D97-AF65-F5344CB8AC3E}">
        <p14:creationId xmlns:p14="http://schemas.microsoft.com/office/powerpoint/2010/main" val="3265031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E4C5E-B363-D6F0-AA68-C0ABC1B177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2462EF-9AF2-92E5-B451-96B0499FDA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E12264-F517-1F22-68C9-5383A97A555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12F24F8-B3C0-26F5-001D-C65C1756626A}"/>
              </a:ext>
            </a:extLst>
          </p:cNvPr>
          <p:cNvSpPr>
            <a:spLocks noGrp="1"/>
          </p:cNvSpPr>
          <p:nvPr>
            <p:ph type="sldNum" sz="quarter" idx="5"/>
          </p:nvPr>
        </p:nvSpPr>
        <p:spPr/>
        <p:txBody>
          <a:bodyPr/>
          <a:lstStyle/>
          <a:p>
            <a:fld id="{6D97F498-FD78-BA48-9000-EF446CD30355}" type="slidenum">
              <a:rPr lang="en-GB" smtClean="0"/>
              <a:t>50</a:t>
            </a:fld>
            <a:endParaRPr lang="en-GB"/>
          </a:p>
        </p:txBody>
      </p:sp>
    </p:spTree>
    <p:extLst>
      <p:ext uri="{BB962C8B-B14F-4D97-AF65-F5344CB8AC3E}">
        <p14:creationId xmlns:p14="http://schemas.microsoft.com/office/powerpoint/2010/main" val="13849616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4CFE1-E543-5CED-C8C4-CDEC8357A1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9AABC7-6456-52F1-1406-7582CB2253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52C01A-C543-DF92-2FC0-A2E02A7821A9}"/>
              </a:ext>
            </a:extLst>
          </p:cNvPr>
          <p:cNvSpPr>
            <a:spLocks noGrp="1"/>
          </p:cNvSpPr>
          <p:nvPr>
            <p:ph type="body" idx="1"/>
          </p:nvPr>
        </p:nvSpPr>
        <p:spPr/>
        <p:txBody>
          <a:bodyPr/>
          <a:lstStyle/>
          <a:p>
            <a:r>
              <a:rPr lang="en-GB" dirty="0"/>
              <a:t>- Remember to note that axes are transposed here</a:t>
            </a:r>
            <a:endParaRPr lang="en-GB"/>
          </a:p>
        </p:txBody>
      </p:sp>
      <p:sp>
        <p:nvSpPr>
          <p:cNvPr id="4" name="Slide Number Placeholder 3">
            <a:extLst>
              <a:ext uri="{FF2B5EF4-FFF2-40B4-BE49-F238E27FC236}">
                <a16:creationId xmlns:a16="http://schemas.microsoft.com/office/drawing/2014/main" id="{A091F815-5D26-29BE-2C9A-DDE73D079334}"/>
              </a:ext>
            </a:extLst>
          </p:cNvPr>
          <p:cNvSpPr>
            <a:spLocks noGrp="1"/>
          </p:cNvSpPr>
          <p:nvPr>
            <p:ph type="sldNum" sz="quarter" idx="5"/>
          </p:nvPr>
        </p:nvSpPr>
        <p:spPr/>
        <p:txBody>
          <a:bodyPr/>
          <a:lstStyle/>
          <a:p>
            <a:fld id="{6D97F498-FD78-BA48-9000-EF446CD30355}" type="slidenum">
              <a:rPr lang="en-GB" smtClean="0"/>
              <a:t>51</a:t>
            </a:fld>
            <a:endParaRPr lang="en-GB"/>
          </a:p>
        </p:txBody>
      </p:sp>
    </p:spTree>
    <p:extLst>
      <p:ext uri="{BB962C8B-B14F-4D97-AF65-F5344CB8AC3E}">
        <p14:creationId xmlns:p14="http://schemas.microsoft.com/office/powerpoint/2010/main" val="61364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D97F498-FD78-BA48-9000-EF446CD30355}" type="slidenum">
              <a:rPr lang="en-GB" smtClean="0"/>
              <a:t>5</a:t>
            </a:fld>
            <a:endParaRPr lang="en-GB"/>
          </a:p>
        </p:txBody>
      </p:sp>
    </p:spTree>
    <p:extLst>
      <p:ext uri="{BB962C8B-B14F-4D97-AF65-F5344CB8AC3E}">
        <p14:creationId xmlns:p14="http://schemas.microsoft.com/office/powerpoint/2010/main" val="10189904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0E9CD-EA13-0BFA-6DC4-D1C605E335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1E150-DEEC-5C20-7BE5-1173611103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D56920-1086-B7E1-9C5B-52906062BFF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55F79BD-9017-608C-6809-818333E771E7}"/>
              </a:ext>
            </a:extLst>
          </p:cNvPr>
          <p:cNvSpPr>
            <a:spLocks noGrp="1"/>
          </p:cNvSpPr>
          <p:nvPr>
            <p:ph type="sldNum" sz="quarter" idx="5"/>
          </p:nvPr>
        </p:nvSpPr>
        <p:spPr/>
        <p:txBody>
          <a:bodyPr/>
          <a:lstStyle/>
          <a:p>
            <a:fld id="{6D97F498-FD78-BA48-9000-EF446CD30355}" type="slidenum">
              <a:rPr lang="en-GB" smtClean="0"/>
              <a:t>52</a:t>
            </a:fld>
            <a:endParaRPr lang="en-GB"/>
          </a:p>
        </p:txBody>
      </p:sp>
    </p:spTree>
    <p:extLst>
      <p:ext uri="{BB962C8B-B14F-4D97-AF65-F5344CB8AC3E}">
        <p14:creationId xmlns:p14="http://schemas.microsoft.com/office/powerpoint/2010/main" val="20901596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24BC3-FD36-61EA-A6EA-860761494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7D1116-0B86-4C45-F779-4ED9FBECAE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A45A46-6065-3273-F0D6-3A6A88DD7B8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88C4341-4582-7A57-A122-9932360F7B76}"/>
              </a:ext>
            </a:extLst>
          </p:cNvPr>
          <p:cNvSpPr>
            <a:spLocks noGrp="1"/>
          </p:cNvSpPr>
          <p:nvPr>
            <p:ph type="sldNum" sz="quarter" idx="5"/>
          </p:nvPr>
        </p:nvSpPr>
        <p:spPr/>
        <p:txBody>
          <a:bodyPr/>
          <a:lstStyle/>
          <a:p>
            <a:fld id="{6D97F498-FD78-BA48-9000-EF446CD30355}" type="slidenum">
              <a:rPr lang="en-GB" smtClean="0"/>
              <a:t>53</a:t>
            </a:fld>
            <a:endParaRPr lang="en-GB"/>
          </a:p>
        </p:txBody>
      </p:sp>
    </p:spTree>
    <p:extLst>
      <p:ext uri="{BB962C8B-B14F-4D97-AF65-F5344CB8AC3E}">
        <p14:creationId xmlns:p14="http://schemas.microsoft.com/office/powerpoint/2010/main" val="20177303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15F96-D202-8301-12B3-E31623F1BE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5A0FDC-1A17-93F9-0E9F-9EED592DB5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37D1CE-68C4-F554-D1ED-E287B8B2B53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F350A49-1223-AFF0-D432-16A8CB6EF139}"/>
              </a:ext>
            </a:extLst>
          </p:cNvPr>
          <p:cNvSpPr>
            <a:spLocks noGrp="1"/>
          </p:cNvSpPr>
          <p:nvPr>
            <p:ph type="sldNum" sz="quarter" idx="5"/>
          </p:nvPr>
        </p:nvSpPr>
        <p:spPr/>
        <p:txBody>
          <a:bodyPr/>
          <a:lstStyle/>
          <a:p>
            <a:fld id="{6D97F498-FD78-BA48-9000-EF446CD30355}" type="slidenum">
              <a:rPr lang="en-GB" smtClean="0"/>
              <a:t>54</a:t>
            </a:fld>
            <a:endParaRPr lang="en-GB"/>
          </a:p>
        </p:txBody>
      </p:sp>
    </p:spTree>
    <p:extLst>
      <p:ext uri="{BB962C8B-B14F-4D97-AF65-F5344CB8AC3E}">
        <p14:creationId xmlns:p14="http://schemas.microsoft.com/office/powerpoint/2010/main" val="21109555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5C170-1F27-4BB8-4E0E-0EAF084FA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728BA-03F3-A287-49DC-A84D38C406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4B4525-E875-0848-FEEA-245C8F694A4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65EBC9A-6ADA-05E7-0E9C-3400D488ABA7}"/>
              </a:ext>
            </a:extLst>
          </p:cNvPr>
          <p:cNvSpPr>
            <a:spLocks noGrp="1"/>
          </p:cNvSpPr>
          <p:nvPr>
            <p:ph type="sldNum" sz="quarter" idx="5"/>
          </p:nvPr>
        </p:nvSpPr>
        <p:spPr/>
        <p:txBody>
          <a:bodyPr/>
          <a:lstStyle/>
          <a:p>
            <a:fld id="{6D97F498-FD78-BA48-9000-EF446CD30355}" type="slidenum">
              <a:rPr lang="en-GB" smtClean="0"/>
              <a:t>55</a:t>
            </a:fld>
            <a:endParaRPr lang="en-GB"/>
          </a:p>
        </p:txBody>
      </p:sp>
    </p:spTree>
    <p:extLst>
      <p:ext uri="{BB962C8B-B14F-4D97-AF65-F5344CB8AC3E}">
        <p14:creationId xmlns:p14="http://schemas.microsoft.com/office/powerpoint/2010/main" val="10862165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FE4DC-8CC6-F545-FACB-C385D1DC1C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138B92-AE08-FA06-6AC1-CC4E1187EC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9B43C3-C703-0380-57D8-3C33D400131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1A99778-170D-0B4E-1DA5-385277FF6961}"/>
              </a:ext>
            </a:extLst>
          </p:cNvPr>
          <p:cNvSpPr>
            <a:spLocks noGrp="1"/>
          </p:cNvSpPr>
          <p:nvPr>
            <p:ph type="sldNum" sz="quarter" idx="5"/>
          </p:nvPr>
        </p:nvSpPr>
        <p:spPr/>
        <p:txBody>
          <a:bodyPr/>
          <a:lstStyle/>
          <a:p>
            <a:fld id="{6D97F498-FD78-BA48-9000-EF446CD30355}" type="slidenum">
              <a:rPr lang="en-GB" smtClean="0"/>
              <a:t>56</a:t>
            </a:fld>
            <a:endParaRPr lang="en-GB"/>
          </a:p>
        </p:txBody>
      </p:sp>
    </p:spTree>
    <p:extLst>
      <p:ext uri="{BB962C8B-B14F-4D97-AF65-F5344CB8AC3E}">
        <p14:creationId xmlns:p14="http://schemas.microsoft.com/office/powerpoint/2010/main" val="9014664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F67AF-446F-4360-CB6C-53FFEB6027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93B34-5089-C883-8ACD-4B5C1D647B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4159DD-CF46-2D61-4945-4D209139B02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9C0653-79E5-9E1F-9E02-8E7B87428B6B}"/>
              </a:ext>
            </a:extLst>
          </p:cNvPr>
          <p:cNvSpPr>
            <a:spLocks noGrp="1"/>
          </p:cNvSpPr>
          <p:nvPr>
            <p:ph type="sldNum" sz="quarter" idx="5"/>
          </p:nvPr>
        </p:nvSpPr>
        <p:spPr/>
        <p:txBody>
          <a:bodyPr/>
          <a:lstStyle/>
          <a:p>
            <a:fld id="{6D97F498-FD78-BA48-9000-EF446CD30355}" type="slidenum">
              <a:rPr lang="en-GB" smtClean="0"/>
              <a:t>57</a:t>
            </a:fld>
            <a:endParaRPr lang="en-GB"/>
          </a:p>
        </p:txBody>
      </p:sp>
    </p:spTree>
    <p:extLst>
      <p:ext uri="{BB962C8B-B14F-4D97-AF65-F5344CB8AC3E}">
        <p14:creationId xmlns:p14="http://schemas.microsoft.com/office/powerpoint/2010/main" val="14135281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DE3C3-2B37-AA2D-A4F1-FF8FC4D5B4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38DDED-681F-AE14-94F1-60CEE4930C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F75DEC-24A6-C2FF-3E9F-ECD1A98B886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7B11902-A764-48EC-0921-47C52E5ADD20}"/>
              </a:ext>
            </a:extLst>
          </p:cNvPr>
          <p:cNvSpPr>
            <a:spLocks noGrp="1"/>
          </p:cNvSpPr>
          <p:nvPr>
            <p:ph type="sldNum" sz="quarter" idx="5"/>
          </p:nvPr>
        </p:nvSpPr>
        <p:spPr/>
        <p:txBody>
          <a:bodyPr/>
          <a:lstStyle/>
          <a:p>
            <a:fld id="{6D97F498-FD78-BA48-9000-EF446CD30355}" type="slidenum">
              <a:rPr lang="en-GB" smtClean="0"/>
              <a:t>58</a:t>
            </a:fld>
            <a:endParaRPr lang="en-GB"/>
          </a:p>
        </p:txBody>
      </p:sp>
    </p:spTree>
    <p:extLst>
      <p:ext uri="{BB962C8B-B14F-4D97-AF65-F5344CB8AC3E}">
        <p14:creationId xmlns:p14="http://schemas.microsoft.com/office/powerpoint/2010/main" val="26351739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D4F60-48FB-E3F2-23B9-BCEAA16867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259124-7812-3205-600B-1A327B2877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BC2B38-D327-E994-BC0E-178DE2A631E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73E16AA-A93C-AC45-B156-2013A0D6D7F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97F498-FD78-BA48-9000-EF446CD30355}"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46970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Mention how most other research looks at not just movies, but other categories as well or instead</a:t>
            </a:r>
          </a:p>
        </p:txBody>
      </p:sp>
      <p:sp>
        <p:nvSpPr>
          <p:cNvPr id="4" name="Slide Number Placeholder 3"/>
          <p:cNvSpPr>
            <a:spLocks noGrp="1"/>
          </p:cNvSpPr>
          <p:nvPr>
            <p:ph type="sldNum" sz="quarter" idx="5"/>
          </p:nvPr>
        </p:nvSpPr>
        <p:spPr/>
        <p:txBody>
          <a:bodyPr/>
          <a:lstStyle/>
          <a:p>
            <a:fld id="{6D97F498-FD78-BA48-9000-EF446CD30355}" type="slidenum">
              <a:rPr lang="en-GB" smtClean="0"/>
              <a:t>60</a:t>
            </a:fld>
            <a:endParaRPr lang="en-GB"/>
          </a:p>
        </p:txBody>
      </p:sp>
    </p:spTree>
    <p:extLst>
      <p:ext uri="{BB962C8B-B14F-4D97-AF65-F5344CB8AC3E}">
        <p14:creationId xmlns:p14="http://schemas.microsoft.com/office/powerpoint/2010/main" val="27589046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D97F498-FD78-BA48-9000-EF446CD30355}" type="slidenum">
              <a:rPr lang="en-GB" smtClean="0"/>
              <a:t>64</a:t>
            </a:fld>
            <a:endParaRPr lang="en-GB"/>
          </a:p>
        </p:txBody>
      </p:sp>
    </p:spTree>
    <p:extLst>
      <p:ext uri="{BB962C8B-B14F-4D97-AF65-F5344CB8AC3E}">
        <p14:creationId xmlns:p14="http://schemas.microsoft.com/office/powerpoint/2010/main" val="1930010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0B150-8231-6606-5C89-FF0CE25996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FEF95E-816E-9BDD-2593-0CF0FDA4CF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959721-2A7E-6118-33F8-26D37FD3489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E0758A0-7F1E-B138-2ED8-E0DB78F49BBA}"/>
              </a:ext>
            </a:extLst>
          </p:cNvPr>
          <p:cNvSpPr>
            <a:spLocks noGrp="1"/>
          </p:cNvSpPr>
          <p:nvPr>
            <p:ph type="sldNum" sz="quarter" idx="5"/>
          </p:nvPr>
        </p:nvSpPr>
        <p:spPr/>
        <p:txBody>
          <a:bodyPr/>
          <a:lstStyle/>
          <a:p>
            <a:fld id="{6D97F498-FD78-BA48-9000-EF446CD30355}" type="slidenum">
              <a:rPr lang="en-GB" smtClean="0"/>
              <a:t>6</a:t>
            </a:fld>
            <a:endParaRPr lang="en-GB"/>
          </a:p>
        </p:txBody>
      </p:sp>
    </p:spTree>
    <p:extLst>
      <p:ext uri="{BB962C8B-B14F-4D97-AF65-F5344CB8AC3E}">
        <p14:creationId xmlns:p14="http://schemas.microsoft.com/office/powerpoint/2010/main" val="8792700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6BEC6-D316-6B70-B5D1-3FB6D6D514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05C0BD-FBFA-C968-E5A7-EFC9713B4C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E469D2-86B8-630F-C8AF-B9C1EA4F537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348107C-3AB7-0FF2-AABA-9DA10A8307F4}"/>
              </a:ext>
            </a:extLst>
          </p:cNvPr>
          <p:cNvSpPr>
            <a:spLocks noGrp="1"/>
          </p:cNvSpPr>
          <p:nvPr>
            <p:ph type="sldNum" sz="quarter" idx="5"/>
          </p:nvPr>
        </p:nvSpPr>
        <p:spPr/>
        <p:txBody>
          <a:bodyPr/>
          <a:lstStyle/>
          <a:p>
            <a:fld id="{6D97F498-FD78-BA48-9000-EF446CD30355}" type="slidenum">
              <a:rPr lang="en-GB" smtClean="0"/>
              <a:t>65</a:t>
            </a:fld>
            <a:endParaRPr lang="en-GB"/>
          </a:p>
        </p:txBody>
      </p:sp>
    </p:spTree>
    <p:extLst>
      <p:ext uri="{BB962C8B-B14F-4D97-AF65-F5344CB8AC3E}">
        <p14:creationId xmlns:p14="http://schemas.microsoft.com/office/powerpoint/2010/main" val="9986961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28D97-680F-1E22-C6C5-BCDDE64617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67932-B237-B839-0472-29788E91BB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BE96CD-CF43-1621-6E18-FBD13BFA944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C7744F2-AD0A-086F-81A7-3D9D7EE8E48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97F498-FD78-BA48-9000-EF446CD30355}"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22636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FF760-E8FB-72B2-0A96-91B9F230F0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190A9C-5A5A-EADD-7A54-135F7133CE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477C78-B5DB-9E8D-9D99-6DD824B67F6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016249A-83F0-222B-7F27-CA8D53ECCC9B}"/>
              </a:ext>
            </a:extLst>
          </p:cNvPr>
          <p:cNvSpPr>
            <a:spLocks noGrp="1"/>
          </p:cNvSpPr>
          <p:nvPr>
            <p:ph type="sldNum" sz="quarter" idx="5"/>
          </p:nvPr>
        </p:nvSpPr>
        <p:spPr/>
        <p:txBody>
          <a:bodyPr/>
          <a:lstStyle/>
          <a:p>
            <a:fld id="{6D97F498-FD78-BA48-9000-EF446CD30355}" type="slidenum">
              <a:rPr lang="en-GB" smtClean="0"/>
              <a:t>68</a:t>
            </a:fld>
            <a:endParaRPr lang="en-GB"/>
          </a:p>
        </p:txBody>
      </p:sp>
    </p:spTree>
    <p:extLst>
      <p:ext uri="{BB962C8B-B14F-4D97-AF65-F5344CB8AC3E}">
        <p14:creationId xmlns:p14="http://schemas.microsoft.com/office/powerpoint/2010/main" val="28351598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55A02-918F-45FB-D39E-25336E4BCE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5E4C25-EE1D-486F-1F48-CC33473683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44645C-29B4-C5B5-DB57-6D7D6C87272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1250D2C-E703-1AB8-5274-ABE75DC9DF93}"/>
              </a:ext>
            </a:extLst>
          </p:cNvPr>
          <p:cNvSpPr>
            <a:spLocks noGrp="1"/>
          </p:cNvSpPr>
          <p:nvPr>
            <p:ph type="sldNum" sz="quarter" idx="5"/>
          </p:nvPr>
        </p:nvSpPr>
        <p:spPr/>
        <p:txBody>
          <a:bodyPr/>
          <a:lstStyle/>
          <a:p>
            <a:fld id="{6D97F498-FD78-BA48-9000-EF446CD30355}" type="slidenum">
              <a:rPr lang="en-GB" smtClean="0"/>
              <a:t>69</a:t>
            </a:fld>
            <a:endParaRPr lang="en-GB"/>
          </a:p>
        </p:txBody>
      </p:sp>
    </p:spTree>
    <p:extLst>
      <p:ext uri="{BB962C8B-B14F-4D97-AF65-F5344CB8AC3E}">
        <p14:creationId xmlns:p14="http://schemas.microsoft.com/office/powerpoint/2010/main" val="19434554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0CBB0-E2CE-97A9-EF3C-A7FF02F527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753D69-D609-CF69-F378-CC217A07DA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FCEA73-31FC-765D-F36D-05C3ABD1F26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41239A7-F1A6-A88E-F236-D77C2E251087}"/>
              </a:ext>
            </a:extLst>
          </p:cNvPr>
          <p:cNvSpPr>
            <a:spLocks noGrp="1"/>
          </p:cNvSpPr>
          <p:nvPr>
            <p:ph type="sldNum" sz="quarter" idx="5"/>
          </p:nvPr>
        </p:nvSpPr>
        <p:spPr/>
        <p:txBody>
          <a:bodyPr/>
          <a:lstStyle/>
          <a:p>
            <a:fld id="{6D97F498-FD78-BA48-9000-EF446CD30355}" type="slidenum">
              <a:rPr lang="en-GB" smtClean="0"/>
              <a:t>70</a:t>
            </a:fld>
            <a:endParaRPr lang="en-GB"/>
          </a:p>
        </p:txBody>
      </p:sp>
    </p:spTree>
    <p:extLst>
      <p:ext uri="{BB962C8B-B14F-4D97-AF65-F5344CB8AC3E}">
        <p14:creationId xmlns:p14="http://schemas.microsoft.com/office/powerpoint/2010/main" val="4988523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D97F498-FD78-BA48-9000-EF446CD30355}" type="slidenum">
              <a:rPr lang="en-GB" smtClean="0"/>
              <a:t>71</a:t>
            </a:fld>
            <a:endParaRPr lang="en-GB"/>
          </a:p>
        </p:txBody>
      </p:sp>
    </p:spTree>
    <p:extLst>
      <p:ext uri="{BB962C8B-B14F-4D97-AF65-F5344CB8AC3E}">
        <p14:creationId xmlns:p14="http://schemas.microsoft.com/office/powerpoint/2010/main" val="9776087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14CC6-2C83-3100-0814-F7945D9850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386D8-12ED-2938-5515-9DCAE5CF11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5EACDA-B09C-A4C5-A2DA-42C78FA3258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6212AEF-E1A5-93A1-68F2-588548E75BFA}"/>
              </a:ext>
            </a:extLst>
          </p:cNvPr>
          <p:cNvSpPr>
            <a:spLocks noGrp="1"/>
          </p:cNvSpPr>
          <p:nvPr>
            <p:ph type="sldNum" sz="quarter" idx="5"/>
          </p:nvPr>
        </p:nvSpPr>
        <p:spPr/>
        <p:txBody>
          <a:bodyPr/>
          <a:lstStyle/>
          <a:p>
            <a:fld id="{6D97F498-FD78-BA48-9000-EF446CD30355}" type="slidenum">
              <a:rPr lang="en-GB" smtClean="0"/>
              <a:t>80</a:t>
            </a:fld>
            <a:endParaRPr lang="en-GB"/>
          </a:p>
        </p:txBody>
      </p:sp>
    </p:spTree>
    <p:extLst>
      <p:ext uri="{BB962C8B-B14F-4D97-AF65-F5344CB8AC3E}">
        <p14:creationId xmlns:p14="http://schemas.microsoft.com/office/powerpoint/2010/main" val="24551093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F6081-A182-0A33-E40C-12770635D1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201464-AD3F-C1AD-9E40-7779B92D8C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1404DD-5BBD-35FD-3B03-2A60B07A40E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7828212-C15A-C595-E7B4-CFF225D7FB0E}"/>
              </a:ext>
            </a:extLst>
          </p:cNvPr>
          <p:cNvSpPr>
            <a:spLocks noGrp="1"/>
          </p:cNvSpPr>
          <p:nvPr>
            <p:ph type="sldNum" sz="quarter" idx="5"/>
          </p:nvPr>
        </p:nvSpPr>
        <p:spPr/>
        <p:txBody>
          <a:bodyPr/>
          <a:lstStyle/>
          <a:p>
            <a:fld id="{6D97F498-FD78-BA48-9000-EF446CD30355}" type="slidenum">
              <a:rPr lang="en-GB" smtClean="0"/>
              <a:t>81</a:t>
            </a:fld>
            <a:endParaRPr lang="en-GB"/>
          </a:p>
        </p:txBody>
      </p:sp>
    </p:spTree>
    <p:extLst>
      <p:ext uri="{BB962C8B-B14F-4D97-AF65-F5344CB8AC3E}">
        <p14:creationId xmlns:p14="http://schemas.microsoft.com/office/powerpoint/2010/main" val="35146836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5EAD5-550C-317C-E47E-59A990858F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BEC4AF-85BB-7B01-08CB-A7DC66B7CA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0CF3AF-991E-9C07-DBE8-5EF58B5AF13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2FBF066-9FDE-C09D-1F6F-7AED2BAD40D2}"/>
              </a:ext>
            </a:extLst>
          </p:cNvPr>
          <p:cNvSpPr>
            <a:spLocks noGrp="1"/>
          </p:cNvSpPr>
          <p:nvPr>
            <p:ph type="sldNum" sz="quarter" idx="5"/>
          </p:nvPr>
        </p:nvSpPr>
        <p:spPr/>
        <p:txBody>
          <a:bodyPr/>
          <a:lstStyle/>
          <a:p>
            <a:fld id="{6D97F498-FD78-BA48-9000-EF446CD30355}" type="slidenum">
              <a:rPr lang="en-GB" smtClean="0"/>
              <a:t>82</a:t>
            </a:fld>
            <a:endParaRPr lang="en-GB"/>
          </a:p>
        </p:txBody>
      </p:sp>
    </p:spTree>
    <p:extLst>
      <p:ext uri="{BB962C8B-B14F-4D97-AF65-F5344CB8AC3E}">
        <p14:creationId xmlns:p14="http://schemas.microsoft.com/office/powerpoint/2010/main" val="918976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D6DBB-66F4-128E-FB86-554910FDD2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7BD557-ECEF-56A2-EF0A-4796EBE886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94AB4A-6BAA-E72C-F2A5-B1898B3C62F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28D5B92-670C-D80F-F044-829BCAFAC8A5}"/>
              </a:ext>
            </a:extLst>
          </p:cNvPr>
          <p:cNvSpPr>
            <a:spLocks noGrp="1"/>
          </p:cNvSpPr>
          <p:nvPr>
            <p:ph type="sldNum" sz="quarter" idx="5"/>
          </p:nvPr>
        </p:nvSpPr>
        <p:spPr/>
        <p:txBody>
          <a:bodyPr/>
          <a:lstStyle/>
          <a:p>
            <a:fld id="{6D97F498-FD78-BA48-9000-EF446CD30355}" type="slidenum">
              <a:rPr lang="en-GB" smtClean="0"/>
              <a:t>7</a:t>
            </a:fld>
            <a:endParaRPr lang="en-GB"/>
          </a:p>
        </p:txBody>
      </p:sp>
    </p:spTree>
    <p:extLst>
      <p:ext uri="{BB962C8B-B14F-4D97-AF65-F5344CB8AC3E}">
        <p14:creationId xmlns:p14="http://schemas.microsoft.com/office/powerpoint/2010/main" val="1093005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6C485-E151-48FF-931A-6F0561649A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843B-7B97-B28D-FAD7-F76CC131A2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E0C319-BB70-F175-B994-94BF48B6CDA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F84D4A2-7C42-23FE-920D-6D9E11539D44}"/>
              </a:ext>
            </a:extLst>
          </p:cNvPr>
          <p:cNvSpPr>
            <a:spLocks noGrp="1"/>
          </p:cNvSpPr>
          <p:nvPr>
            <p:ph type="sldNum" sz="quarter" idx="5"/>
          </p:nvPr>
        </p:nvSpPr>
        <p:spPr/>
        <p:txBody>
          <a:bodyPr/>
          <a:lstStyle/>
          <a:p>
            <a:fld id="{6D97F498-FD78-BA48-9000-EF446CD30355}" type="slidenum">
              <a:rPr lang="en-GB" smtClean="0"/>
              <a:t>8</a:t>
            </a:fld>
            <a:endParaRPr lang="en-GB"/>
          </a:p>
        </p:txBody>
      </p:sp>
    </p:spTree>
    <p:extLst>
      <p:ext uri="{BB962C8B-B14F-4D97-AF65-F5344CB8AC3E}">
        <p14:creationId xmlns:p14="http://schemas.microsoft.com/office/powerpoint/2010/main" val="657275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B799A-16D6-7529-AA20-C63F3848AF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A166B0-8A5B-2937-749F-FED443D9D6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C53FDA-82D6-ED8C-6ECD-D20F8FEC103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864A509-8488-E3F0-4958-C505916063AE}"/>
              </a:ext>
            </a:extLst>
          </p:cNvPr>
          <p:cNvSpPr>
            <a:spLocks noGrp="1"/>
          </p:cNvSpPr>
          <p:nvPr>
            <p:ph type="sldNum" sz="quarter" idx="5"/>
          </p:nvPr>
        </p:nvSpPr>
        <p:spPr/>
        <p:txBody>
          <a:bodyPr/>
          <a:lstStyle/>
          <a:p>
            <a:fld id="{6D97F498-FD78-BA48-9000-EF446CD30355}" type="slidenum">
              <a:rPr lang="en-GB" smtClean="0"/>
              <a:t>9</a:t>
            </a:fld>
            <a:endParaRPr lang="en-GB"/>
          </a:p>
        </p:txBody>
      </p:sp>
    </p:spTree>
    <p:extLst>
      <p:ext uri="{BB962C8B-B14F-4D97-AF65-F5344CB8AC3E}">
        <p14:creationId xmlns:p14="http://schemas.microsoft.com/office/powerpoint/2010/main" val="3056659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292692"/>
            <a:ext cx="9144000" cy="2387600"/>
          </a:xfrm>
          <a:prstGeom prst="rect">
            <a:avLst/>
          </a:prstGeom>
        </p:spPr>
        <p:txBody>
          <a:bodyPr bIns="0" anchor="b"/>
          <a:lstStyle>
            <a:lvl1pPr algn="ctr">
              <a:defRPr sz="6000" b="1" i="0">
                <a:latin typeface="Alesand Round ExtBd" pitchFamily="2" charset="0"/>
                <a:cs typeface="Alesand Round ExtBd" pitchFamily="2" charset="0"/>
              </a:defRPr>
            </a:lvl1pPr>
          </a:lstStyle>
          <a:p>
            <a:endParaRPr lang="en-US"/>
          </a:p>
        </p:txBody>
      </p:sp>
      <p:sp>
        <p:nvSpPr>
          <p:cNvPr id="3" name="Subtitle 2"/>
          <p:cNvSpPr>
            <a:spLocks noGrp="1"/>
          </p:cNvSpPr>
          <p:nvPr>
            <p:ph type="subTitle" idx="1"/>
          </p:nvPr>
        </p:nvSpPr>
        <p:spPr>
          <a:xfrm>
            <a:off x="1524000" y="3503426"/>
            <a:ext cx="9144000" cy="1655762"/>
          </a:xfrm>
          <a:prstGeom prst="rect">
            <a:avLst/>
          </a:prstGeom>
        </p:spPr>
        <p:txBody>
          <a:bodyPr/>
          <a:lstStyle>
            <a:lvl1pPr marL="0" indent="0" algn="ctr">
              <a:buNone/>
              <a:defRPr sz="2400" b="0" i="0">
                <a:solidFill>
                  <a:srgbClr val="57EFFC"/>
                </a:solidFill>
                <a:latin typeface="PORTER BOLD DEMO"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842858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icture with Sourc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6CECB34-F0D1-8041-AA43-0437254818AA}"/>
              </a:ext>
            </a:extLst>
          </p:cNvPr>
          <p:cNvSpPr>
            <a:spLocks noGrp="1"/>
          </p:cNvSpPr>
          <p:nvPr>
            <p:ph type="pic" sz="quarter" idx="10"/>
          </p:nvPr>
        </p:nvSpPr>
        <p:spPr>
          <a:xfrm>
            <a:off x="0" y="0"/>
            <a:ext cx="12192000" cy="6858000"/>
          </a:xfrm>
          <a:prstGeom prst="rect">
            <a:avLst/>
          </a:prstGeom>
        </p:spPr>
        <p:txBody>
          <a:bodyPr anchor="ctr"/>
          <a:lstStyle>
            <a:lvl1pPr algn="ctr">
              <a:defRPr>
                <a:latin typeface="Montserrat" pitchFamily="2" charset="77"/>
              </a:defRPr>
            </a:lvl1pPr>
          </a:lstStyle>
          <a:p>
            <a:r>
              <a:rPr lang="en-GB"/>
              <a:t>Click icon to add picture</a:t>
            </a:r>
            <a:endParaRPr lang="en-CH"/>
          </a:p>
        </p:txBody>
      </p:sp>
      <p:sp>
        <p:nvSpPr>
          <p:cNvPr id="12" name="Text Placeholder 11">
            <a:extLst>
              <a:ext uri="{FF2B5EF4-FFF2-40B4-BE49-F238E27FC236}">
                <a16:creationId xmlns:a16="http://schemas.microsoft.com/office/drawing/2014/main" id="{4E541E20-B3AD-E248-991C-5F550B89A65B}"/>
              </a:ext>
            </a:extLst>
          </p:cNvPr>
          <p:cNvSpPr>
            <a:spLocks noGrp="1"/>
          </p:cNvSpPr>
          <p:nvPr>
            <p:ph type="body" sz="quarter" idx="11"/>
          </p:nvPr>
        </p:nvSpPr>
        <p:spPr>
          <a:xfrm>
            <a:off x="103329" y="6399068"/>
            <a:ext cx="6488664" cy="350866"/>
          </a:xfrm>
          <a:prstGeom prst="rect">
            <a:avLst/>
          </a:prstGeom>
          <a:ln>
            <a:noFill/>
          </a:ln>
          <a:effectLst>
            <a:outerShdw blurRad="292100" algn="t" rotWithShape="0">
              <a:prstClr val="black"/>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tx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CH" b="0" i="0">
              <a:latin typeface="Montserrat Thin" pitchFamily="2" charset="77"/>
            </a:endParaRPr>
          </a:p>
        </p:txBody>
      </p:sp>
    </p:spTree>
    <p:extLst>
      <p:ext uri="{BB962C8B-B14F-4D97-AF65-F5344CB8AC3E}">
        <p14:creationId xmlns:p14="http://schemas.microsoft.com/office/powerpoint/2010/main" val="2683423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Diagram">
    <p:spTree>
      <p:nvGrpSpPr>
        <p:cNvPr id="1" name=""/>
        <p:cNvGrpSpPr/>
        <p:nvPr/>
      </p:nvGrpSpPr>
      <p:grpSpPr>
        <a:xfrm>
          <a:off x="0" y="0"/>
          <a:ext cx="0" cy="0"/>
          <a:chOff x="0" y="0"/>
          <a:chExt cx="0" cy="0"/>
        </a:xfrm>
      </p:grpSpPr>
      <p:sp>
        <p:nvSpPr>
          <p:cNvPr id="2" name="Title 1"/>
          <p:cNvSpPr>
            <a:spLocks noGrp="1"/>
          </p:cNvSpPr>
          <p:nvPr>
            <p:ph type="title"/>
          </p:nvPr>
        </p:nvSpPr>
        <p:spPr>
          <a:xfrm>
            <a:off x="838199" y="492370"/>
            <a:ext cx="10515600" cy="920672"/>
          </a:xfrm>
          <a:prstGeom prst="rect">
            <a:avLst/>
          </a:prstGeom>
        </p:spPr>
        <p:txBody>
          <a:bodyPr anchor="b"/>
          <a:lstStyle>
            <a:lvl1pPr>
              <a:defRPr b="1" i="0">
                <a:latin typeface="Porter Bold DEMO" pitchFamily="2" charset="0"/>
              </a:defRPr>
            </a:lvl1pPr>
          </a:lstStyle>
          <a:p>
            <a:endParaRPr lang="en-US"/>
          </a:p>
        </p:txBody>
      </p:sp>
      <p:sp>
        <p:nvSpPr>
          <p:cNvPr id="6" name="Title 1">
            <a:extLst>
              <a:ext uri="{FF2B5EF4-FFF2-40B4-BE49-F238E27FC236}">
                <a16:creationId xmlns:a16="http://schemas.microsoft.com/office/drawing/2014/main" id="{9D6C1A80-3711-0442-9DDE-C7399B243A52}"/>
              </a:ext>
            </a:extLst>
          </p:cNvPr>
          <p:cNvSpPr txBox="1">
            <a:spLocks/>
          </p:cNvSpPr>
          <p:nvPr/>
        </p:nvSpPr>
        <p:spPr>
          <a:xfrm>
            <a:off x="838200" y="28705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nSpc>
                <a:spcPct val="200000"/>
              </a:lnSpc>
              <a:buFont typeface="Arial" panose="020B0604020202020204" pitchFamily="34" charset="0"/>
              <a:buChar char="•"/>
            </a:pPr>
            <a:endParaRPr lang="en-US" b="0" i="0">
              <a:latin typeface="Montserrat" pitchFamily="2" charset="77"/>
            </a:endParaRPr>
          </a:p>
        </p:txBody>
      </p:sp>
      <p:sp>
        <p:nvSpPr>
          <p:cNvPr id="4" name="Subtitle 2">
            <a:extLst>
              <a:ext uri="{FF2B5EF4-FFF2-40B4-BE49-F238E27FC236}">
                <a16:creationId xmlns:a16="http://schemas.microsoft.com/office/drawing/2014/main" id="{43CE77A2-7CB3-42DA-0C11-9C80B57BA3EC}"/>
              </a:ext>
            </a:extLst>
          </p:cNvPr>
          <p:cNvSpPr>
            <a:spLocks noGrp="1"/>
          </p:cNvSpPr>
          <p:nvPr>
            <p:ph type="subTitle" idx="1"/>
          </p:nvPr>
        </p:nvSpPr>
        <p:spPr>
          <a:xfrm>
            <a:off x="838199" y="1435047"/>
            <a:ext cx="8148785" cy="471176"/>
          </a:xfrm>
          <a:prstGeom prst="rect">
            <a:avLst/>
          </a:prstGeom>
        </p:spPr>
        <p:txBody>
          <a:bodyPr/>
          <a:lstStyle>
            <a:lvl1pPr marL="0" indent="0" algn="l">
              <a:buNone/>
              <a:defRPr sz="2400" b="0" i="0">
                <a:solidFill>
                  <a:srgbClr val="57EFFC"/>
                </a:solidFill>
                <a:latin typeface="PORTER BOLD DEMO"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3560047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bulletpoints/text">
    <p:spTree>
      <p:nvGrpSpPr>
        <p:cNvPr id="1" name=""/>
        <p:cNvGrpSpPr/>
        <p:nvPr/>
      </p:nvGrpSpPr>
      <p:grpSpPr>
        <a:xfrm>
          <a:off x="0" y="0"/>
          <a:ext cx="0" cy="0"/>
          <a:chOff x="0" y="0"/>
          <a:chExt cx="0" cy="0"/>
        </a:xfrm>
      </p:grpSpPr>
      <p:sp>
        <p:nvSpPr>
          <p:cNvPr id="2" name="Title 1"/>
          <p:cNvSpPr>
            <a:spLocks noGrp="1"/>
          </p:cNvSpPr>
          <p:nvPr>
            <p:ph type="title"/>
          </p:nvPr>
        </p:nvSpPr>
        <p:spPr>
          <a:xfrm>
            <a:off x="838199" y="492370"/>
            <a:ext cx="10515600" cy="920672"/>
          </a:xfrm>
          <a:prstGeom prst="rect">
            <a:avLst/>
          </a:prstGeom>
        </p:spPr>
        <p:txBody>
          <a:bodyPr anchor="b"/>
          <a:lstStyle>
            <a:lvl1pPr>
              <a:defRPr b="1" i="0">
                <a:latin typeface="Porter Bold DEMO" pitchFamily="2" charset="0"/>
              </a:defRPr>
            </a:lvl1pPr>
          </a:lstStyle>
          <a:p>
            <a:endParaRPr lang="en-US"/>
          </a:p>
        </p:txBody>
      </p:sp>
      <p:sp>
        <p:nvSpPr>
          <p:cNvPr id="6" name="Title 1">
            <a:extLst>
              <a:ext uri="{FF2B5EF4-FFF2-40B4-BE49-F238E27FC236}">
                <a16:creationId xmlns:a16="http://schemas.microsoft.com/office/drawing/2014/main" id="{9D6C1A80-3711-0442-9DDE-C7399B243A52}"/>
              </a:ext>
            </a:extLst>
          </p:cNvPr>
          <p:cNvSpPr txBox="1">
            <a:spLocks/>
          </p:cNvSpPr>
          <p:nvPr/>
        </p:nvSpPr>
        <p:spPr>
          <a:xfrm>
            <a:off x="838200" y="28705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nSpc>
                <a:spcPct val="200000"/>
              </a:lnSpc>
              <a:buFont typeface="Arial" panose="020B0604020202020204" pitchFamily="34" charset="0"/>
              <a:buChar char="•"/>
            </a:pPr>
            <a:endParaRPr lang="en-US" b="0" i="0">
              <a:latin typeface="Montserrat" pitchFamily="2" charset="77"/>
            </a:endParaRPr>
          </a:p>
        </p:txBody>
      </p:sp>
      <p:sp>
        <p:nvSpPr>
          <p:cNvPr id="4" name="Subtitle 2">
            <a:extLst>
              <a:ext uri="{FF2B5EF4-FFF2-40B4-BE49-F238E27FC236}">
                <a16:creationId xmlns:a16="http://schemas.microsoft.com/office/drawing/2014/main" id="{43CE77A2-7CB3-42DA-0C11-9C80B57BA3EC}"/>
              </a:ext>
            </a:extLst>
          </p:cNvPr>
          <p:cNvSpPr>
            <a:spLocks noGrp="1"/>
          </p:cNvSpPr>
          <p:nvPr>
            <p:ph type="subTitle" idx="1"/>
          </p:nvPr>
        </p:nvSpPr>
        <p:spPr>
          <a:xfrm>
            <a:off x="838199" y="1435047"/>
            <a:ext cx="8148785" cy="471176"/>
          </a:xfrm>
          <a:prstGeom prst="rect">
            <a:avLst/>
          </a:prstGeom>
        </p:spPr>
        <p:txBody>
          <a:bodyPr/>
          <a:lstStyle>
            <a:lvl1pPr marL="0" indent="0" algn="l">
              <a:buNone/>
              <a:defRPr sz="2400" b="0" i="0">
                <a:solidFill>
                  <a:srgbClr val="57EFFC"/>
                </a:solidFill>
                <a:latin typeface="PORTER BOLD DEMO"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5" name="Text Placeholder 10">
            <a:extLst>
              <a:ext uri="{FF2B5EF4-FFF2-40B4-BE49-F238E27FC236}">
                <a16:creationId xmlns:a16="http://schemas.microsoft.com/office/drawing/2014/main" id="{2FC6E1B7-B899-6C36-DDD2-772C16292404}"/>
              </a:ext>
            </a:extLst>
          </p:cNvPr>
          <p:cNvSpPr>
            <a:spLocks noGrp="1"/>
          </p:cNvSpPr>
          <p:nvPr>
            <p:ph idx="10"/>
          </p:nvPr>
        </p:nvSpPr>
        <p:spPr>
          <a:xfrm>
            <a:off x="838200" y="2272146"/>
            <a:ext cx="10515600" cy="3904816"/>
          </a:xfrm>
          <a:prstGeom prst="rect">
            <a:avLst/>
          </a:prstGeom>
        </p:spPr>
        <p:txBody>
          <a:bodyPr vert="horz" lIns="91440" tIns="45720" rIns="91440" bIns="45720" rtlCol="0">
            <a:normAutofit/>
          </a:bodyPr>
          <a:lstStyle/>
          <a:p>
            <a:pPr lvl="0"/>
            <a:endParaRPr lang="en-CH"/>
          </a:p>
        </p:txBody>
      </p:sp>
    </p:spTree>
    <p:extLst>
      <p:ext uri="{BB962C8B-B14F-4D97-AF65-F5344CB8AC3E}">
        <p14:creationId xmlns:p14="http://schemas.microsoft.com/office/powerpoint/2010/main" val="2295409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91774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30E1F"/>
        </a:solidFill>
        <a:effectLst/>
      </p:bgPr>
    </p:bg>
    <p:spTree>
      <p:nvGrpSpPr>
        <p:cNvPr id="1" name=""/>
        <p:cNvGrpSpPr/>
        <p:nvPr/>
      </p:nvGrpSpPr>
      <p:grpSpPr>
        <a:xfrm>
          <a:off x="0" y="0"/>
          <a:ext cx="0" cy="0"/>
          <a:chOff x="0" y="0"/>
          <a:chExt cx="0" cy="0"/>
        </a:xfrm>
      </p:grpSpPr>
      <p:sp>
        <p:nvSpPr>
          <p:cNvPr id="10" name="Title Placeholder 9">
            <a:extLst>
              <a:ext uri="{FF2B5EF4-FFF2-40B4-BE49-F238E27FC236}">
                <a16:creationId xmlns:a16="http://schemas.microsoft.com/office/drawing/2014/main" id="{245FC0DF-3267-C447-B765-28F76745B4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11" name="Text Placeholder 10">
            <a:extLst>
              <a:ext uri="{FF2B5EF4-FFF2-40B4-BE49-F238E27FC236}">
                <a16:creationId xmlns:a16="http://schemas.microsoft.com/office/drawing/2014/main" id="{63DED9A5-55ED-654B-8EBC-7A062B0AAC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endParaRPr lang="en-CH"/>
          </a:p>
        </p:txBody>
      </p:sp>
    </p:spTree>
    <p:extLst>
      <p:ext uri="{BB962C8B-B14F-4D97-AF65-F5344CB8AC3E}">
        <p14:creationId xmlns:p14="http://schemas.microsoft.com/office/powerpoint/2010/main" val="163915990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7" r:id="rId3"/>
    <p:sldLayoutId id="2147483675" r:id="rId4"/>
    <p:sldLayoutId id="2147483676" r:id="rId5"/>
  </p:sldLayoutIdLst>
  <p:txStyles>
    <p:titleStyle>
      <a:lvl1pPr algn="l" defTabSz="914400" rtl="0" eaLnBrk="1" latinLnBrk="0" hangingPunct="1">
        <a:lnSpc>
          <a:spcPct val="90000"/>
        </a:lnSpc>
        <a:spcBef>
          <a:spcPct val="0"/>
        </a:spcBef>
        <a:buNone/>
        <a:defRPr sz="4400" b="1" i="0" kern="1200">
          <a:solidFill>
            <a:schemeClr val="tx1"/>
          </a:solidFill>
          <a:latin typeface="Porter Bold DEM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Bierstadt" panose="020B0004020202020204" pitchFamily="34" charset="0"/>
          <a:ea typeface="+mn-ea"/>
          <a:cs typeface="Beirut" pitchFamily="2"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6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5.xml"/><Relationship Id="rId5" Type="http://schemas.openxmlformats.org/officeDocument/2006/relationships/image" Target="../media/image57.svg"/><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59.sv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1F0DE-0C41-8149-C54F-22CA64642FF9}"/>
              </a:ext>
            </a:extLst>
          </p:cNvPr>
          <p:cNvSpPr>
            <a:spLocks noGrp="1"/>
          </p:cNvSpPr>
          <p:nvPr>
            <p:ph type="ctrTitle"/>
          </p:nvPr>
        </p:nvSpPr>
        <p:spPr>
          <a:xfrm>
            <a:off x="465550" y="1331263"/>
            <a:ext cx="11260899" cy="2387600"/>
          </a:xfrm>
        </p:spPr>
        <p:txBody>
          <a:bodyPr bIns="0"/>
          <a:lstStyle/>
          <a:p>
            <a:r>
              <a:rPr lang="en-GB"/>
              <a:t>Analysing Amazon </a:t>
            </a:r>
            <a:br>
              <a:rPr lang="en-GB"/>
            </a:br>
            <a:r>
              <a:rPr lang="en-GB"/>
              <a:t>Movie Reviews</a:t>
            </a:r>
          </a:p>
        </p:txBody>
      </p:sp>
      <p:sp>
        <p:nvSpPr>
          <p:cNvPr id="3" name="Subtitle 2">
            <a:extLst>
              <a:ext uri="{FF2B5EF4-FFF2-40B4-BE49-F238E27FC236}">
                <a16:creationId xmlns:a16="http://schemas.microsoft.com/office/drawing/2014/main" id="{64355F35-ED41-682E-B068-D4B0C8DEA0B2}"/>
              </a:ext>
            </a:extLst>
          </p:cNvPr>
          <p:cNvSpPr>
            <a:spLocks noGrp="1"/>
          </p:cNvSpPr>
          <p:nvPr>
            <p:ph type="subTitle" idx="1"/>
          </p:nvPr>
        </p:nvSpPr>
        <p:spPr>
          <a:xfrm>
            <a:off x="1524000" y="3718863"/>
            <a:ext cx="9144000" cy="1655762"/>
          </a:xfrm>
        </p:spPr>
        <p:txBody>
          <a:bodyPr/>
          <a:lstStyle/>
          <a:p>
            <a:r>
              <a:rPr lang="en-GB"/>
              <a:t>Data Science IN Techno-Socio-Economic Systems</a:t>
            </a:r>
          </a:p>
        </p:txBody>
      </p:sp>
      <p:sp>
        <p:nvSpPr>
          <p:cNvPr id="12" name="Subtitle 2">
            <a:extLst>
              <a:ext uri="{FF2B5EF4-FFF2-40B4-BE49-F238E27FC236}">
                <a16:creationId xmlns:a16="http://schemas.microsoft.com/office/drawing/2014/main" id="{BD20E459-F73B-97EF-3B5B-9EE1BE358E04}"/>
              </a:ext>
            </a:extLst>
          </p:cNvPr>
          <p:cNvSpPr txBox="1">
            <a:spLocks/>
          </p:cNvSpPr>
          <p:nvPr/>
        </p:nvSpPr>
        <p:spPr>
          <a:xfrm>
            <a:off x="0" y="6369377"/>
            <a:ext cx="9096375" cy="477090"/>
          </a:xfrm>
          <a:prstGeom prst="rect">
            <a:avLst/>
          </a:prstGeom>
        </p:spPr>
        <p:txBody>
          <a:bodyPr vert="horz" lIns="91440" tIns="45720" rIns="91440" bIns="45720"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rgbClr val="57EFFC"/>
                </a:solidFill>
                <a:latin typeface="PORTER BOLD DEMO" pitchFamily="2" charset="0"/>
                <a:ea typeface="+mn-ea"/>
                <a:cs typeface="Beirut"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Montserrat" pitchFamily="2"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tserrat" pitchFamily="2"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a:solidFill>
                  <a:srgbClr val="0D455C"/>
                </a:solidFill>
                <a:latin typeface="Bierstadt" panose="020B0004020202020204" pitchFamily="34" charset="0"/>
              </a:rPr>
              <a:t>By Ferdinand Brunne, </a:t>
            </a:r>
            <a:r>
              <a:rPr lang="en-GB" sz="1800" dirty="0">
                <a:solidFill>
                  <a:srgbClr val="0D455C"/>
                </a:solidFill>
                <a:latin typeface="Bierstadt" panose="020B0004020202020204" pitchFamily="34" charset="0"/>
              </a:rPr>
              <a:t>Oliver</a:t>
            </a:r>
            <a:r>
              <a:rPr lang="en-GB" sz="1800">
                <a:solidFill>
                  <a:srgbClr val="0D455C"/>
                </a:solidFill>
                <a:latin typeface="Bierstadt" panose="020B0004020202020204" pitchFamily="34" charset="0"/>
              </a:rPr>
              <a:t> King, Brian Funk, and Silvan Metzker</a:t>
            </a:r>
          </a:p>
        </p:txBody>
      </p:sp>
    </p:spTree>
    <p:extLst>
      <p:ext uri="{BB962C8B-B14F-4D97-AF65-F5344CB8AC3E}">
        <p14:creationId xmlns:p14="http://schemas.microsoft.com/office/powerpoint/2010/main" val="48646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CFE50-4C7F-BFFE-29A9-04CE0A6886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38945-697C-5CBF-C883-35572DF74021}"/>
              </a:ext>
            </a:extLst>
          </p:cNvPr>
          <p:cNvSpPr>
            <a:spLocks noGrp="1"/>
          </p:cNvSpPr>
          <p:nvPr>
            <p:ph type="ctrTitle"/>
          </p:nvPr>
        </p:nvSpPr>
        <p:spPr>
          <a:xfrm>
            <a:off x="1524000" y="1115826"/>
            <a:ext cx="9144000" cy="2387600"/>
          </a:xfrm>
        </p:spPr>
        <p:txBody>
          <a:bodyPr/>
          <a:lstStyle/>
          <a:p>
            <a:r>
              <a:rPr lang="en-GB">
                <a:latin typeface="PORTER BOLD DEMO" pitchFamily="2" charset="0"/>
              </a:rPr>
              <a:t>Dataset</a:t>
            </a:r>
          </a:p>
        </p:txBody>
      </p:sp>
      <p:sp>
        <p:nvSpPr>
          <p:cNvPr id="3" name="Subtitle 2">
            <a:extLst>
              <a:ext uri="{FF2B5EF4-FFF2-40B4-BE49-F238E27FC236}">
                <a16:creationId xmlns:a16="http://schemas.microsoft.com/office/drawing/2014/main" id="{27EFCD01-025B-4BC2-9DF4-E3E64F5462C6}"/>
              </a:ext>
            </a:extLst>
          </p:cNvPr>
          <p:cNvSpPr>
            <a:spLocks noGrp="1"/>
          </p:cNvSpPr>
          <p:nvPr>
            <p:ph type="subTitle" idx="1"/>
          </p:nvPr>
        </p:nvSpPr>
        <p:spPr/>
        <p:txBody>
          <a:bodyPr/>
          <a:lstStyle/>
          <a:p>
            <a:r>
              <a:rPr lang="en-GB"/>
              <a:t>Our approach</a:t>
            </a:r>
          </a:p>
        </p:txBody>
      </p:sp>
    </p:spTree>
    <p:extLst>
      <p:ext uri="{BB962C8B-B14F-4D97-AF65-F5344CB8AC3E}">
        <p14:creationId xmlns:p14="http://schemas.microsoft.com/office/powerpoint/2010/main" val="267225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63251-B4D9-3F84-65A4-3E252623018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D8EA9CE-3DAD-FFD1-C8BE-3E9E22AE5DE8}"/>
              </a:ext>
            </a:extLst>
          </p:cNvPr>
          <p:cNvPicPr>
            <a:picLocks noChangeAspect="1"/>
          </p:cNvPicPr>
          <p:nvPr/>
        </p:nvPicPr>
        <p:blipFill>
          <a:blip r:embed="rId3"/>
          <a:stretch>
            <a:fillRect/>
          </a:stretch>
        </p:blipFill>
        <p:spPr>
          <a:xfrm>
            <a:off x="1295734" y="1963781"/>
            <a:ext cx="9600532" cy="2261497"/>
          </a:xfrm>
          <a:prstGeom prst="roundRect">
            <a:avLst>
              <a:gd name="adj" fmla="val 4748"/>
            </a:avLst>
          </a:prstGeom>
          <a:ln w="38100">
            <a:noFill/>
          </a:ln>
          <a:effectLst>
            <a:softEdge rad="0"/>
          </a:effectLst>
        </p:spPr>
      </p:pic>
      <p:sp>
        <p:nvSpPr>
          <p:cNvPr id="6" name="Title 1">
            <a:extLst>
              <a:ext uri="{FF2B5EF4-FFF2-40B4-BE49-F238E27FC236}">
                <a16:creationId xmlns:a16="http://schemas.microsoft.com/office/drawing/2014/main" id="{70693BC0-3DBC-B193-A326-F853B8B9236D}"/>
              </a:ext>
            </a:extLst>
          </p:cNvPr>
          <p:cNvSpPr txBox="1">
            <a:spLocks/>
          </p:cNvSpPr>
          <p:nvPr/>
        </p:nvSpPr>
        <p:spPr>
          <a:xfrm>
            <a:off x="838199" y="492370"/>
            <a:ext cx="10515600" cy="92067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Porter Bold DEMO" pitchFamily="2" charset="0"/>
                <a:ea typeface="+mj-ea"/>
                <a:cs typeface="+mj-cs"/>
              </a:defRPr>
            </a:lvl1pPr>
          </a:lstStyle>
          <a:p>
            <a:r>
              <a:rPr lang="en-GB"/>
              <a:t>Dataset</a:t>
            </a:r>
          </a:p>
        </p:txBody>
      </p:sp>
      <p:sp>
        <p:nvSpPr>
          <p:cNvPr id="4" name="TextBox 3">
            <a:extLst>
              <a:ext uri="{FF2B5EF4-FFF2-40B4-BE49-F238E27FC236}">
                <a16:creationId xmlns:a16="http://schemas.microsoft.com/office/drawing/2014/main" id="{CB6DC839-9DE6-85CF-BB77-5FD84B5F92C5}"/>
              </a:ext>
            </a:extLst>
          </p:cNvPr>
          <p:cNvSpPr txBox="1"/>
          <p:nvPr/>
        </p:nvSpPr>
        <p:spPr>
          <a:xfrm>
            <a:off x="1790018" y="4452851"/>
            <a:ext cx="8611961" cy="646331"/>
          </a:xfrm>
          <a:prstGeom prst="rect">
            <a:avLst/>
          </a:prstGeom>
          <a:noFill/>
        </p:spPr>
        <p:txBody>
          <a:bodyPr wrap="square">
            <a:spAutoFit/>
          </a:bodyPr>
          <a:lstStyle/>
          <a:p>
            <a:pPr algn="ctr"/>
            <a:r>
              <a:rPr lang="en-GB">
                <a:latin typeface=""/>
              </a:rPr>
              <a:t>Web Data: Amazon Movie Reviews. Contains 7,911,684 total reviews. Collected from August 1997 to October 2012. [4]</a:t>
            </a:r>
          </a:p>
        </p:txBody>
      </p:sp>
    </p:spTree>
    <p:extLst>
      <p:ext uri="{BB962C8B-B14F-4D97-AF65-F5344CB8AC3E}">
        <p14:creationId xmlns:p14="http://schemas.microsoft.com/office/powerpoint/2010/main" val="3941734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98825-4A9B-96C9-BE61-75D46737757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B0A2CCF-1BED-4097-FA16-4C6203B1E1F2}"/>
              </a:ext>
            </a:extLst>
          </p:cNvPr>
          <p:cNvPicPr>
            <a:picLocks noChangeAspect="1"/>
          </p:cNvPicPr>
          <p:nvPr/>
        </p:nvPicPr>
        <p:blipFill>
          <a:blip r:embed="rId3"/>
          <a:stretch>
            <a:fillRect/>
          </a:stretch>
        </p:blipFill>
        <p:spPr>
          <a:xfrm>
            <a:off x="838199" y="1425803"/>
            <a:ext cx="5581525" cy="1314782"/>
          </a:xfrm>
          <a:prstGeom prst="roundRect">
            <a:avLst>
              <a:gd name="adj" fmla="val 4748"/>
            </a:avLst>
          </a:prstGeom>
          <a:ln w="38100">
            <a:noFill/>
          </a:ln>
          <a:effectLst>
            <a:softEdge rad="0"/>
          </a:effectLst>
        </p:spPr>
      </p:pic>
      <p:grpSp>
        <p:nvGrpSpPr>
          <p:cNvPr id="9" name="Group 8">
            <a:extLst>
              <a:ext uri="{FF2B5EF4-FFF2-40B4-BE49-F238E27FC236}">
                <a16:creationId xmlns:a16="http://schemas.microsoft.com/office/drawing/2014/main" id="{0BE057F6-C185-6B89-C9F8-9EEB83DA994F}"/>
              </a:ext>
            </a:extLst>
          </p:cNvPr>
          <p:cNvGrpSpPr/>
          <p:nvPr/>
        </p:nvGrpSpPr>
        <p:grpSpPr>
          <a:xfrm>
            <a:off x="838199" y="3041373"/>
            <a:ext cx="10515600" cy="2895651"/>
            <a:chOff x="878901" y="2433711"/>
            <a:chExt cx="10434198" cy="2686929"/>
          </a:xfrm>
        </p:grpSpPr>
        <p:pic>
          <p:nvPicPr>
            <p:cNvPr id="10" name="Picture 2" descr="[2022 updated] 5 Steps to Get All Your Negative Amazon Reviews Removed!">
              <a:extLst>
                <a:ext uri="{FF2B5EF4-FFF2-40B4-BE49-F238E27FC236}">
                  <a16:creationId xmlns:a16="http://schemas.microsoft.com/office/drawing/2014/main" id="{CEA2A155-74BD-7C45-1E56-328859E375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 b="60821"/>
            <a:stretch/>
          </p:blipFill>
          <p:spPr bwMode="auto">
            <a:xfrm>
              <a:off x="878901" y="2433711"/>
              <a:ext cx="10434198" cy="2686929"/>
            </a:xfrm>
            <a:prstGeom prst="roundRect">
              <a:avLst>
                <a:gd name="adj" fmla="val 2310"/>
              </a:avLst>
            </a:prstGeom>
            <a:noFill/>
            <a:ln w="38100">
              <a:noFill/>
            </a:ln>
            <a:extLst>
              <a:ext uri="{909E8E84-426E-40DD-AFC4-6F175D3DCCD1}">
                <a14:hiddenFill xmlns:a14="http://schemas.microsoft.com/office/drawing/2010/main">
                  <a:solidFill>
                    <a:srgbClr val="FFFFFF"/>
                  </a:solidFill>
                </a14:hiddenFill>
              </a:ext>
            </a:extLst>
          </p:spPr>
        </p:pic>
        <p:sp>
          <p:nvSpPr>
            <p:cNvPr id="11" name="Rounded Rectangle 10">
              <a:extLst>
                <a:ext uri="{FF2B5EF4-FFF2-40B4-BE49-F238E27FC236}">
                  <a16:creationId xmlns:a16="http://schemas.microsoft.com/office/drawing/2014/main" id="{359B59B9-7F08-326C-6B40-F79C507A6099}"/>
                </a:ext>
              </a:extLst>
            </p:cNvPr>
            <p:cNvSpPr/>
            <p:nvPr/>
          </p:nvSpPr>
          <p:spPr>
            <a:xfrm>
              <a:off x="878901" y="2433711"/>
              <a:ext cx="933172" cy="275435"/>
            </a:xfrm>
            <a:prstGeom prst="roundRect">
              <a:avLst>
                <a:gd name="adj" fmla="val 3392"/>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a:extLst>
                <a:ext uri="{FF2B5EF4-FFF2-40B4-BE49-F238E27FC236}">
                  <a16:creationId xmlns:a16="http://schemas.microsoft.com/office/drawing/2014/main" id="{305E0032-1E64-FF85-8B3C-53156DA92C7E}"/>
                </a:ext>
              </a:extLst>
            </p:cNvPr>
            <p:cNvSpPr/>
            <p:nvPr/>
          </p:nvSpPr>
          <p:spPr>
            <a:xfrm>
              <a:off x="878901" y="3058060"/>
              <a:ext cx="10434198" cy="1241814"/>
            </a:xfrm>
            <a:prstGeom prst="roundRect">
              <a:avLst>
                <a:gd name="adj" fmla="val 3392"/>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a:extLst>
                <a:ext uri="{FF2B5EF4-FFF2-40B4-BE49-F238E27FC236}">
                  <a16:creationId xmlns:a16="http://schemas.microsoft.com/office/drawing/2014/main" id="{87A5FFDF-E5D0-B065-DFE9-21BCEE7A3036}"/>
                </a:ext>
              </a:extLst>
            </p:cNvPr>
            <p:cNvSpPr/>
            <p:nvPr/>
          </p:nvSpPr>
          <p:spPr>
            <a:xfrm>
              <a:off x="878901" y="4648788"/>
              <a:ext cx="2100273" cy="378673"/>
            </a:xfrm>
            <a:prstGeom prst="roundRect">
              <a:avLst>
                <a:gd name="adj" fmla="val 3392"/>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Title 1">
            <a:extLst>
              <a:ext uri="{FF2B5EF4-FFF2-40B4-BE49-F238E27FC236}">
                <a16:creationId xmlns:a16="http://schemas.microsoft.com/office/drawing/2014/main" id="{69F35B7F-5389-6171-B8FE-80C746862C2B}"/>
              </a:ext>
            </a:extLst>
          </p:cNvPr>
          <p:cNvSpPr txBox="1">
            <a:spLocks/>
          </p:cNvSpPr>
          <p:nvPr/>
        </p:nvSpPr>
        <p:spPr>
          <a:xfrm>
            <a:off x="838199" y="492370"/>
            <a:ext cx="10515600" cy="92067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Porter Bold DEMO" pitchFamily="2" charset="0"/>
                <a:ea typeface="+mj-ea"/>
                <a:cs typeface="+mj-cs"/>
              </a:defRPr>
            </a:lvl1pPr>
          </a:lstStyle>
          <a:p>
            <a:r>
              <a:rPr lang="en-GB"/>
              <a:t>Dataset</a:t>
            </a:r>
          </a:p>
        </p:txBody>
      </p:sp>
    </p:spTree>
    <p:extLst>
      <p:ext uri="{BB962C8B-B14F-4D97-AF65-F5344CB8AC3E}">
        <p14:creationId xmlns:p14="http://schemas.microsoft.com/office/powerpoint/2010/main" val="3969773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182F9-055B-44FC-FEB3-27110E41025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5CE6ACE-FA89-CFEF-39E8-165E13A7A5DA}"/>
              </a:ext>
            </a:extLst>
          </p:cNvPr>
          <p:cNvPicPr>
            <a:picLocks noChangeAspect="1"/>
          </p:cNvPicPr>
          <p:nvPr/>
        </p:nvPicPr>
        <p:blipFill>
          <a:blip r:embed="rId3"/>
          <a:stretch>
            <a:fillRect/>
          </a:stretch>
        </p:blipFill>
        <p:spPr>
          <a:xfrm>
            <a:off x="838199" y="1664975"/>
            <a:ext cx="10515599" cy="2755918"/>
          </a:xfrm>
          <a:prstGeom prst="roundRect">
            <a:avLst>
              <a:gd name="adj" fmla="val 4544"/>
            </a:avLst>
          </a:prstGeom>
          <a:ln w="38100">
            <a:noFill/>
          </a:ln>
        </p:spPr>
      </p:pic>
      <p:sp>
        <p:nvSpPr>
          <p:cNvPr id="3" name="Rounded Rectangle 3">
            <a:extLst>
              <a:ext uri="{FF2B5EF4-FFF2-40B4-BE49-F238E27FC236}">
                <a16:creationId xmlns:a16="http://schemas.microsoft.com/office/drawing/2014/main" id="{EBA35A09-A6AA-E06C-1A9F-9C1B2C3C9C7B}"/>
              </a:ext>
            </a:extLst>
          </p:cNvPr>
          <p:cNvSpPr/>
          <p:nvPr/>
        </p:nvSpPr>
        <p:spPr>
          <a:xfrm>
            <a:off x="838199" y="4636940"/>
            <a:ext cx="10515599" cy="646331"/>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a:latin typeface=""/>
              </a:rPr>
              <a:t>Relevant to us: </a:t>
            </a:r>
            <a:r>
              <a:rPr lang="en-GB">
                <a:latin typeface="Andale Mono" panose="020B0509000000000004" pitchFamily="49" charset="0"/>
              </a:rPr>
              <a:t>Review/Helpfulness</a:t>
            </a:r>
            <a:r>
              <a:rPr lang="en-GB">
                <a:latin typeface=""/>
              </a:rPr>
              <a:t>, </a:t>
            </a:r>
            <a:r>
              <a:rPr lang="en-GB">
                <a:latin typeface="Andale Mono" panose="020B0509000000000004" pitchFamily="49" charset="0"/>
              </a:rPr>
              <a:t>Review/Score</a:t>
            </a:r>
            <a:r>
              <a:rPr lang="en-GB">
                <a:latin typeface=""/>
              </a:rPr>
              <a:t>, </a:t>
            </a:r>
            <a:r>
              <a:rPr lang="en-GB">
                <a:latin typeface="Andale Mono" panose="020B0509000000000004" pitchFamily="49" charset="0"/>
              </a:rPr>
              <a:t>Review/Summary</a:t>
            </a:r>
            <a:r>
              <a:rPr lang="en-GB">
                <a:latin typeface=""/>
              </a:rPr>
              <a:t>, </a:t>
            </a:r>
            <a:r>
              <a:rPr lang="en-GB">
                <a:latin typeface="Andale Mono" panose="020B0509000000000004" pitchFamily="49" charset="0"/>
              </a:rPr>
              <a:t>Review/Text</a:t>
            </a:r>
            <a:r>
              <a:rPr lang="en-GB">
                <a:latin typeface=""/>
              </a:rPr>
              <a:t>.</a:t>
            </a:r>
          </a:p>
        </p:txBody>
      </p:sp>
    </p:spTree>
    <p:extLst>
      <p:ext uri="{BB962C8B-B14F-4D97-AF65-F5344CB8AC3E}">
        <p14:creationId xmlns:p14="http://schemas.microsoft.com/office/powerpoint/2010/main" val="3379479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B6CA94-3B33-FFBE-4F95-15B1FA5D09AB}"/>
              </a:ext>
            </a:extLst>
          </p:cNvPr>
          <p:cNvSpPr txBox="1">
            <a:spLocks/>
          </p:cNvSpPr>
          <p:nvPr/>
        </p:nvSpPr>
        <p:spPr>
          <a:xfrm>
            <a:off x="838199" y="492370"/>
            <a:ext cx="10515600" cy="92067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Porter Bold DEMO" pitchFamily="2" charset="0"/>
                <a:ea typeface="+mj-ea"/>
                <a:cs typeface="+mj-cs"/>
              </a:defRPr>
            </a:lvl1pPr>
          </a:lstStyle>
          <a:p>
            <a:r>
              <a:rPr lang="en-GB"/>
              <a:t>Dataset: Cut data</a:t>
            </a:r>
          </a:p>
        </p:txBody>
      </p:sp>
      <p:sp>
        <p:nvSpPr>
          <p:cNvPr id="5" name="Rounded Rectangle 3">
            <a:extLst>
              <a:ext uri="{FF2B5EF4-FFF2-40B4-BE49-F238E27FC236}">
                <a16:creationId xmlns:a16="http://schemas.microsoft.com/office/drawing/2014/main" id="{3256A226-A0DC-9D0C-EDA5-496BC17B4740}"/>
              </a:ext>
            </a:extLst>
          </p:cNvPr>
          <p:cNvSpPr/>
          <p:nvPr/>
        </p:nvSpPr>
        <p:spPr>
          <a:xfrm>
            <a:off x="4406025" y="1536869"/>
            <a:ext cx="3379948" cy="646331"/>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
              </a:rPr>
              <a:t>Original Dataset</a:t>
            </a:r>
          </a:p>
        </p:txBody>
      </p:sp>
      <p:cxnSp>
        <p:nvCxnSpPr>
          <p:cNvPr id="6" name="Straight Arrow Connector 5">
            <a:extLst>
              <a:ext uri="{FF2B5EF4-FFF2-40B4-BE49-F238E27FC236}">
                <a16:creationId xmlns:a16="http://schemas.microsoft.com/office/drawing/2014/main" id="{31D93918-C8C1-856B-1740-D314E0CF54BD}"/>
              </a:ext>
            </a:extLst>
          </p:cNvPr>
          <p:cNvCxnSpPr>
            <a:cxnSpLocks/>
            <a:stCxn id="5" idx="2"/>
            <a:endCxn id="12" idx="0"/>
          </p:cNvCxnSpPr>
          <p:nvPr/>
        </p:nvCxnSpPr>
        <p:spPr>
          <a:xfrm>
            <a:off x="6095999" y="2183200"/>
            <a:ext cx="0" cy="140565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3">
            <a:extLst>
              <a:ext uri="{FF2B5EF4-FFF2-40B4-BE49-F238E27FC236}">
                <a16:creationId xmlns:a16="http://schemas.microsoft.com/office/drawing/2014/main" id="{D562BD71-69B8-DE2A-390D-819E2623219A}"/>
              </a:ext>
            </a:extLst>
          </p:cNvPr>
          <p:cNvSpPr/>
          <p:nvPr/>
        </p:nvSpPr>
        <p:spPr>
          <a:xfrm>
            <a:off x="4553637" y="5719299"/>
            <a:ext cx="3084724" cy="646331"/>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
              </a:rPr>
              <a:t>“Certain 20” Dataset</a:t>
            </a:r>
          </a:p>
        </p:txBody>
      </p:sp>
      <p:sp>
        <p:nvSpPr>
          <p:cNvPr id="12" name="Rounded Rectangle 3">
            <a:extLst>
              <a:ext uri="{FF2B5EF4-FFF2-40B4-BE49-F238E27FC236}">
                <a16:creationId xmlns:a16="http://schemas.microsoft.com/office/drawing/2014/main" id="{DC56FD34-8080-D3A5-28D4-7EA61C23401F}"/>
              </a:ext>
            </a:extLst>
          </p:cNvPr>
          <p:cNvSpPr/>
          <p:nvPr/>
        </p:nvSpPr>
        <p:spPr>
          <a:xfrm>
            <a:off x="4553637" y="3588857"/>
            <a:ext cx="3084724" cy="646331"/>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
              </a:rPr>
              <a:t>Cut Dataset</a:t>
            </a:r>
          </a:p>
        </p:txBody>
      </p:sp>
      <p:cxnSp>
        <p:nvCxnSpPr>
          <p:cNvPr id="13" name="Straight Arrow Connector 12">
            <a:extLst>
              <a:ext uri="{FF2B5EF4-FFF2-40B4-BE49-F238E27FC236}">
                <a16:creationId xmlns:a16="http://schemas.microsoft.com/office/drawing/2014/main" id="{49D05D59-1DE4-0190-EF9F-719DEB78CFEC}"/>
              </a:ext>
            </a:extLst>
          </p:cNvPr>
          <p:cNvCxnSpPr>
            <a:cxnSpLocks/>
            <a:endCxn id="11" idx="0"/>
          </p:cNvCxnSpPr>
          <p:nvPr/>
        </p:nvCxnSpPr>
        <p:spPr>
          <a:xfrm>
            <a:off x="6095999" y="4235188"/>
            <a:ext cx="0" cy="148411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0672895-1BD6-FE86-58F3-801D6313F4D9}"/>
              </a:ext>
            </a:extLst>
          </p:cNvPr>
          <p:cNvCxnSpPr>
            <a:cxnSpLocks/>
          </p:cNvCxnSpPr>
          <p:nvPr/>
        </p:nvCxnSpPr>
        <p:spPr>
          <a:xfrm flipH="1">
            <a:off x="6092871" y="2896033"/>
            <a:ext cx="2124203"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3">
            <a:extLst>
              <a:ext uri="{FF2B5EF4-FFF2-40B4-BE49-F238E27FC236}">
                <a16:creationId xmlns:a16="http://schemas.microsoft.com/office/drawing/2014/main" id="{8827E7FF-2C13-0177-1E8B-92309CE2F2FC}"/>
              </a:ext>
            </a:extLst>
          </p:cNvPr>
          <p:cNvSpPr/>
          <p:nvPr/>
        </p:nvSpPr>
        <p:spPr>
          <a:xfrm>
            <a:off x="8217074" y="2506365"/>
            <a:ext cx="3379948" cy="800506"/>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
              </a:rPr>
              <a:t>Cut: &lt; 3 Characters, &lt; 2 Helpful + Not Helpful, Errors</a:t>
            </a:r>
          </a:p>
        </p:txBody>
      </p:sp>
      <p:cxnSp>
        <p:nvCxnSpPr>
          <p:cNvPr id="28" name="Straight Arrow Connector 27">
            <a:extLst>
              <a:ext uri="{FF2B5EF4-FFF2-40B4-BE49-F238E27FC236}">
                <a16:creationId xmlns:a16="http://schemas.microsoft.com/office/drawing/2014/main" id="{18E2EEEF-E8AC-8745-E9BB-C2E4AA4DBE07}"/>
              </a:ext>
            </a:extLst>
          </p:cNvPr>
          <p:cNvCxnSpPr>
            <a:cxnSpLocks/>
          </p:cNvCxnSpPr>
          <p:nvPr/>
        </p:nvCxnSpPr>
        <p:spPr>
          <a:xfrm>
            <a:off x="4442049" y="5018807"/>
            <a:ext cx="165082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3">
            <a:extLst>
              <a:ext uri="{FF2B5EF4-FFF2-40B4-BE49-F238E27FC236}">
                <a16:creationId xmlns:a16="http://schemas.microsoft.com/office/drawing/2014/main" id="{348F2FE7-5D0A-E2AE-D043-1F5C3EF0042F}"/>
              </a:ext>
            </a:extLst>
          </p:cNvPr>
          <p:cNvSpPr/>
          <p:nvPr/>
        </p:nvSpPr>
        <p:spPr>
          <a:xfrm>
            <a:off x="1062101" y="4674800"/>
            <a:ext cx="3379948" cy="646331"/>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
              </a:rPr>
              <a:t>Cut: &lt; 20 Helpful + Not Helpful</a:t>
            </a:r>
          </a:p>
        </p:txBody>
      </p:sp>
      <p:cxnSp>
        <p:nvCxnSpPr>
          <p:cNvPr id="33" name="Straight Arrow Connector 32">
            <a:extLst>
              <a:ext uri="{FF2B5EF4-FFF2-40B4-BE49-F238E27FC236}">
                <a16:creationId xmlns:a16="http://schemas.microsoft.com/office/drawing/2014/main" id="{5AEA507C-0D69-CA80-75E9-57A925447EDC}"/>
              </a:ext>
            </a:extLst>
          </p:cNvPr>
          <p:cNvCxnSpPr>
            <a:cxnSpLocks/>
            <a:endCxn id="12" idx="1"/>
          </p:cNvCxnSpPr>
          <p:nvPr/>
        </p:nvCxnSpPr>
        <p:spPr>
          <a:xfrm>
            <a:off x="2968668" y="3269143"/>
            <a:ext cx="1584969" cy="64288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
            <a:extLst>
              <a:ext uri="{FF2B5EF4-FFF2-40B4-BE49-F238E27FC236}">
                <a16:creationId xmlns:a16="http://schemas.microsoft.com/office/drawing/2014/main" id="{5B667F4A-AC90-D73B-B701-BF8800A96B8A}"/>
              </a:ext>
            </a:extLst>
          </p:cNvPr>
          <p:cNvSpPr/>
          <p:nvPr/>
        </p:nvSpPr>
        <p:spPr>
          <a:xfrm>
            <a:off x="1426306" y="2793305"/>
            <a:ext cx="2548620" cy="475838"/>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
              </a:rPr>
              <a:t>4,574,518 Entries</a:t>
            </a:r>
          </a:p>
        </p:txBody>
      </p:sp>
      <p:cxnSp>
        <p:nvCxnSpPr>
          <p:cNvPr id="38" name="Straight Arrow Connector 37">
            <a:extLst>
              <a:ext uri="{FF2B5EF4-FFF2-40B4-BE49-F238E27FC236}">
                <a16:creationId xmlns:a16="http://schemas.microsoft.com/office/drawing/2014/main" id="{C0E4D073-6B9A-DF92-F874-90038174E893}"/>
              </a:ext>
            </a:extLst>
          </p:cNvPr>
          <p:cNvCxnSpPr>
            <a:cxnSpLocks/>
            <a:stCxn id="39" idx="2"/>
          </p:cNvCxnSpPr>
          <p:nvPr/>
        </p:nvCxnSpPr>
        <p:spPr>
          <a:xfrm flipH="1">
            <a:off x="7635233" y="5403849"/>
            <a:ext cx="1712103" cy="68634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
            <a:extLst>
              <a:ext uri="{FF2B5EF4-FFF2-40B4-BE49-F238E27FC236}">
                <a16:creationId xmlns:a16="http://schemas.microsoft.com/office/drawing/2014/main" id="{6D976B5C-D9EB-0998-45B8-68FB07C1D201}"/>
              </a:ext>
            </a:extLst>
          </p:cNvPr>
          <p:cNvSpPr/>
          <p:nvPr/>
        </p:nvSpPr>
        <p:spPr>
          <a:xfrm>
            <a:off x="8073026" y="4928011"/>
            <a:ext cx="2548620" cy="475838"/>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
              </a:rPr>
              <a:t>463,236 Entries</a:t>
            </a:r>
          </a:p>
        </p:txBody>
      </p:sp>
      <p:cxnSp>
        <p:nvCxnSpPr>
          <p:cNvPr id="45" name="Straight Arrow Connector 44">
            <a:extLst>
              <a:ext uri="{FF2B5EF4-FFF2-40B4-BE49-F238E27FC236}">
                <a16:creationId xmlns:a16="http://schemas.microsoft.com/office/drawing/2014/main" id="{0C4F8D20-6A1D-28D2-26C1-A062769AE993}"/>
              </a:ext>
            </a:extLst>
          </p:cNvPr>
          <p:cNvCxnSpPr>
            <a:cxnSpLocks/>
            <a:stCxn id="46" idx="2"/>
          </p:cNvCxnSpPr>
          <p:nvPr/>
        </p:nvCxnSpPr>
        <p:spPr>
          <a:xfrm flipH="1">
            <a:off x="7785973" y="1227550"/>
            <a:ext cx="2002809" cy="64257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3">
            <a:extLst>
              <a:ext uri="{FF2B5EF4-FFF2-40B4-BE49-F238E27FC236}">
                <a16:creationId xmlns:a16="http://schemas.microsoft.com/office/drawing/2014/main" id="{3A2DE1FC-AECB-158C-66D9-CE25428E0D7C}"/>
              </a:ext>
            </a:extLst>
          </p:cNvPr>
          <p:cNvSpPr/>
          <p:nvPr/>
        </p:nvSpPr>
        <p:spPr>
          <a:xfrm>
            <a:off x="8223765" y="707941"/>
            <a:ext cx="3130033" cy="519609"/>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
              </a:rPr>
              <a:t>7,911,684 Entries</a:t>
            </a:r>
          </a:p>
        </p:txBody>
      </p:sp>
    </p:spTree>
    <p:extLst>
      <p:ext uri="{BB962C8B-B14F-4D97-AF65-F5344CB8AC3E}">
        <p14:creationId xmlns:p14="http://schemas.microsoft.com/office/powerpoint/2010/main" val="390416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B244-A837-2C99-B3BF-46BD7EE80ABF}"/>
              </a:ext>
            </a:extLst>
          </p:cNvPr>
          <p:cNvSpPr txBox="1">
            <a:spLocks/>
          </p:cNvSpPr>
          <p:nvPr/>
        </p:nvSpPr>
        <p:spPr>
          <a:xfrm>
            <a:off x="838199" y="492370"/>
            <a:ext cx="10515600" cy="92067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Porter Bold DEMO" pitchFamily="2" charset="0"/>
                <a:ea typeface="+mj-ea"/>
                <a:cs typeface="+mj-cs"/>
              </a:defRPr>
            </a:lvl1pPr>
          </a:lstStyle>
          <a:p>
            <a:r>
              <a:rPr lang="en-GB"/>
              <a:t>Dataset: Explanatory Data Analysis (EDA)</a:t>
            </a:r>
          </a:p>
        </p:txBody>
      </p:sp>
      <p:graphicFrame>
        <p:nvGraphicFramePr>
          <p:cNvPr id="7" name="Table 6">
            <a:extLst>
              <a:ext uri="{FF2B5EF4-FFF2-40B4-BE49-F238E27FC236}">
                <a16:creationId xmlns:a16="http://schemas.microsoft.com/office/drawing/2014/main" id="{743F291D-E8CB-6A8F-87BE-82E34CD379B0}"/>
              </a:ext>
            </a:extLst>
          </p:cNvPr>
          <p:cNvGraphicFramePr>
            <a:graphicFrameLocks noGrp="1"/>
          </p:cNvGraphicFramePr>
          <p:nvPr>
            <p:extLst>
              <p:ext uri="{D42A27DB-BD31-4B8C-83A1-F6EECF244321}">
                <p14:modId xmlns:p14="http://schemas.microsoft.com/office/powerpoint/2010/main" val="3189472894"/>
              </p:ext>
            </p:extLst>
          </p:nvPr>
        </p:nvGraphicFramePr>
        <p:xfrm>
          <a:off x="1065929" y="1934867"/>
          <a:ext cx="10060140" cy="4611992"/>
        </p:xfrm>
        <a:graphic>
          <a:graphicData uri="http://schemas.openxmlformats.org/drawingml/2006/table">
            <a:tbl>
              <a:tblPr firstRow="1" bandRow="1">
                <a:tableStyleId>{6E25E649-3F16-4E02-A733-19D2CDBF48F0}</a:tableStyleId>
              </a:tblPr>
              <a:tblGrid>
                <a:gridCol w="2020170">
                  <a:extLst>
                    <a:ext uri="{9D8B030D-6E8A-4147-A177-3AD203B41FA5}">
                      <a16:colId xmlns:a16="http://schemas.microsoft.com/office/drawing/2014/main" val="151448382"/>
                    </a:ext>
                  </a:extLst>
                </a:gridCol>
                <a:gridCol w="1730829">
                  <a:extLst>
                    <a:ext uri="{9D8B030D-6E8A-4147-A177-3AD203B41FA5}">
                      <a16:colId xmlns:a16="http://schemas.microsoft.com/office/drawing/2014/main" val="1025346231"/>
                    </a:ext>
                  </a:extLst>
                </a:gridCol>
                <a:gridCol w="2285085">
                  <a:extLst>
                    <a:ext uri="{9D8B030D-6E8A-4147-A177-3AD203B41FA5}">
                      <a16:colId xmlns:a16="http://schemas.microsoft.com/office/drawing/2014/main" val="1732944538"/>
                    </a:ext>
                  </a:extLst>
                </a:gridCol>
                <a:gridCol w="2286915">
                  <a:extLst>
                    <a:ext uri="{9D8B030D-6E8A-4147-A177-3AD203B41FA5}">
                      <a16:colId xmlns:a16="http://schemas.microsoft.com/office/drawing/2014/main" val="4285342993"/>
                    </a:ext>
                  </a:extLst>
                </a:gridCol>
                <a:gridCol w="1737141">
                  <a:extLst>
                    <a:ext uri="{9D8B030D-6E8A-4147-A177-3AD203B41FA5}">
                      <a16:colId xmlns:a16="http://schemas.microsoft.com/office/drawing/2014/main" val="3438228034"/>
                    </a:ext>
                  </a:extLst>
                </a:gridCol>
              </a:tblGrid>
              <a:tr h="576499">
                <a:tc>
                  <a:txBody>
                    <a:bodyPr/>
                    <a:lstStyle/>
                    <a:p>
                      <a:pPr algn="l" fontAlgn="b"/>
                      <a:endParaRPr lang="en-GB" sz="2000" b="1" i="0" u="none" strike="noStrike">
                        <a:solidFill>
                          <a:schemeClr val="tx1"/>
                        </a:solidFill>
                        <a:effectLst/>
                        <a:latin typeface=""/>
                      </a:endParaRPr>
                    </a:p>
                  </a:txBody>
                  <a:tcPr anchor="b">
                    <a:solidFill>
                      <a:srgbClr val="012E66"/>
                    </a:solidFill>
                  </a:tcPr>
                </a:tc>
                <a:tc>
                  <a:txBody>
                    <a:bodyPr/>
                    <a:lstStyle/>
                    <a:p>
                      <a:pPr algn="r" fontAlgn="b"/>
                      <a:r>
                        <a:rPr lang="en-GB" sz="2000" b="1" u="none" strike="noStrike">
                          <a:solidFill>
                            <a:schemeClr val="tx1"/>
                          </a:solidFill>
                          <a:effectLst/>
                          <a:latin typeface=""/>
                        </a:rPr>
                        <a:t>Rating</a:t>
                      </a:r>
                      <a:endParaRPr lang="en-GB" sz="2000" b="1" i="0" u="none" strike="noStrike">
                        <a:solidFill>
                          <a:schemeClr val="tx1"/>
                        </a:solidFill>
                        <a:effectLst/>
                        <a:latin typeface=""/>
                      </a:endParaRPr>
                    </a:p>
                  </a:txBody>
                  <a:tcPr anchor="b">
                    <a:solidFill>
                      <a:srgbClr val="012E66"/>
                    </a:solidFill>
                  </a:tcPr>
                </a:tc>
                <a:tc>
                  <a:txBody>
                    <a:bodyPr/>
                    <a:lstStyle/>
                    <a:p>
                      <a:pPr algn="r" fontAlgn="b"/>
                      <a:r>
                        <a:rPr lang="en-GB" sz="2000" b="1" u="none" strike="noStrike">
                          <a:solidFill>
                            <a:schemeClr val="tx1"/>
                          </a:solidFill>
                          <a:effectLst/>
                          <a:latin typeface=""/>
                        </a:rPr>
                        <a:t>Word Count</a:t>
                      </a:r>
                      <a:endParaRPr lang="en-GB" sz="2000" b="1" i="0" u="none" strike="noStrike">
                        <a:solidFill>
                          <a:schemeClr val="tx1"/>
                        </a:solidFill>
                        <a:effectLst/>
                        <a:latin typeface=""/>
                      </a:endParaRPr>
                    </a:p>
                  </a:txBody>
                  <a:tcPr anchor="b">
                    <a:solidFill>
                      <a:srgbClr val="012E66"/>
                    </a:solidFill>
                  </a:tcPr>
                </a:tc>
                <a:tc>
                  <a:txBody>
                    <a:bodyPr/>
                    <a:lstStyle/>
                    <a:p>
                      <a:pPr algn="r" fontAlgn="b"/>
                      <a:r>
                        <a:rPr lang="en-GB" sz="2000" b="1" u="none" strike="noStrike">
                          <a:solidFill>
                            <a:schemeClr val="tx1"/>
                          </a:solidFill>
                          <a:effectLst/>
                          <a:latin typeface=""/>
                        </a:rPr>
                        <a:t>Log(Word Count)</a:t>
                      </a:r>
                      <a:endParaRPr lang="en-GB" sz="2000" b="1" i="0" u="none" strike="noStrike">
                        <a:solidFill>
                          <a:schemeClr val="tx1"/>
                        </a:solidFill>
                        <a:effectLst/>
                        <a:latin typeface=""/>
                      </a:endParaRPr>
                    </a:p>
                  </a:txBody>
                  <a:tcPr anchor="b">
                    <a:solidFill>
                      <a:srgbClr val="012E66"/>
                    </a:solidFill>
                  </a:tcPr>
                </a:tc>
                <a:tc>
                  <a:txBody>
                    <a:bodyPr/>
                    <a:lstStyle/>
                    <a:p>
                      <a:pPr algn="r" fontAlgn="b"/>
                      <a:r>
                        <a:rPr lang="en-GB" sz="2000" b="1" u="none" strike="noStrike">
                          <a:solidFill>
                            <a:schemeClr val="tx1"/>
                          </a:solidFill>
                          <a:effectLst/>
                          <a:latin typeface=""/>
                        </a:rPr>
                        <a:t>Helpfulness</a:t>
                      </a:r>
                      <a:endParaRPr lang="en-GB" sz="2000" b="1" i="0" u="none" strike="noStrike">
                        <a:solidFill>
                          <a:schemeClr val="tx1"/>
                        </a:solidFill>
                        <a:effectLst/>
                        <a:latin typeface=""/>
                      </a:endParaRPr>
                    </a:p>
                  </a:txBody>
                  <a:tcPr anchor="b">
                    <a:solidFill>
                      <a:srgbClr val="012E66"/>
                    </a:solidFill>
                  </a:tcPr>
                </a:tc>
                <a:extLst>
                  <a:ext uri="{0D108BD9-81ED-4DB2-BD59-A6C34878D82A}">
                    <a16:rowId xmlns:a16="http://schemas.microsoft.com/office/drawing/2014/main" val="3462636123"/>
                  </a:ext>
                </a:extLst>
              </a:tr>
              <a:tr h="576499">
                <a:tc>
                  <a:txBody>
                    <a:bodyPr/>
                    <a:lstStyle/>
                    <a:p>
                      <a:pPr algn="l" fontAlgn="b"/>
                      <a:r>
                        <a:rPr lang="en-GB" sz="2000" b="1" u="none" strike="noStrike">
                          <a:solidFill>
                            <a:srgbClr val="000000"/>
                          </a:solidFill>
                          <a:effectLst/>
                          <a:latin typeface=""/>
                        </a:rPr>
                        <a:t>Normality p</a:t>
                      </a:r>
                      <a:endParaRPr lang="en-GB" sz="2000" b="1"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0</a:t>
                      </a:r>
                      <a:endParaRPr lang="en-GB" sz="2000" b="0"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0</a:t>
                      </a:r>
                      <a:endParaRPr lang="en-GB" sz="2000" b="0"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0</a:t>
                      </a:r>
                      <a:endParaRPr lang="en-GB" sz="2000" b="0"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0</a:t>
                      </a:r>
                      <a:endParaRPr lang="en-GB" sz="2000" b="0" i="0" u="none" strike="noStrike">
                        <a:solidFill>
                          <a:srgbClr val="000000"/>
                        </a:solidFill>
                        <a:effectLst/>
                        <a:latin typeface=""/>
                      </a:endParaRPr>
                    </a:p>
                  </a:txBody>
                  <a:tcPr anchor="b"/>
                </a:tc>
                <a:extLst>
                  <a:ext uri="{0D108BD9-81ED-4DB2-BD59-A6C34878D82A}">
                    <a16:rowId xmlns:a16="http://schemas.microsoft.com/office/drawing/2014/main" val="3480529889"/>
                  </a:ext>
                </a:extLst>
              </a:tr>
              <a:tr h="576499">
                <a:tc>
                  <a:txBody>
                    <a:bodyPr/>
                    <a:lstStyle/>
                    <a:p>
                      <a:pPr algn="l" fontAlgn="b"/>
                      <a:r>
                        <a:rPr lang="en-GB" sz="2000" b="1" u="none" strike="noStrike">
                          <a:solidFill>
                            <a:srgbClr val="000000"/>
                          </a:solidFill>
                          <a:effectLst/>
                          <a:latin typeface=""/>
                        </a:rPr>
                        <a:t>Spearman's</a:t>
                      </a:r>
                      <a:endParaRPr lang="en-GB" sz="2000" b="1"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0.319655607</a:t>
                      </a:r>
                      <a:endParaRPr lang="en-GB" sz="2000" b="0"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0.26753133</a:t>
                      </a:r>
                      <a:endParaRPr lang="en-GB" sz="2000" b="0"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0.26753133</a:t>
                      </a:r>
                      <a:endParaRPr lang="en-GB" sz="2000" b="0"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N/A</a:t>
                      </a:r>
                      <a:endParaRPr lang="en-GB" sz="2000" b="0" i="0" u="none" strike="noStrike">
                        <a:solidFill>
                          <a:srgbClr val="000000"/>
                        </a:solidFill>
                        <a:effectLst/>
                        <a:latin typeface=""/>
                      </a:endParaRPr>
                    </a:p>
                  </a:txBody>
                  <a:tcPr anchor="b"/>
                </a:tc>
                <a:extLst>
                  <a:ext uri="{0D108BD9-81ED-4DB2-BD59-A6C34878D82A}">
                    <a16:rowId xmlns:a16="http://schemas.microsoft.com/office/drawing/2014/main" val="3756803563"/>
                  </a:ext>
                </a:extLst>
              </a:tr>
              <a:tr h="576499">
                <a:tc>
                  <a:txBody>
                    <a:bodyPr/>
                    <a:lstStyle/>
                    <a:p>
                      <a:pPr algn="l" fontAlgn="b"/>
                      <a:r>
                        <a:rPr lang="en-GB" sz="2000" b="1" u="none" strike="noStrike">
                          <a:solidFill>
                            <a:srgbClr val="000000"/>
                          </a:solidFill>
                          <a:effectLst/>
                          <a:latin typeface=""/>
                        </a:rPr>
                        <a:t>Spearman's p</a:t>
                      </a:r>
                      <a:endParaRPr lang="en-GB" sz="2000" b="1"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0</a:t>
                      </a:r>
                      <a:endParaRPr lang="en-GB" sz="2000" b="0"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0</a:t>
                      </a:r>
                      <a:endParaRPr lang="en-GB" sz="2000" b="0"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0</a:t>
                      </a:r>
                      <a:endParaRPr lang="en-GB" sz="2000" b="0"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N/A</a:t>
                      </a:r>
                      <a:endParaRPr lang="en-GB" sz="2000" b="0" i="0" u="none" strike="noStrike">
                        <a:solidFill>
                          <a:srgbClr val="000000"/>
                        </a:solidFill>
                        <a:effectLst/>
                        <a:latin typeface=""/>
                      </a:endParaRPr>
                    </a:p>
                  </a:txBody>
                  <a:tcPr anchor="b"/>
                </a:tc>
                <a:extLst>
                  <a:ext uri="{0D108BD9-81ED-4DB2-BD59-A6C34878D82A}">
                    <a16:rowId xmlns:a16="http://schemas.microsoft.com/office/drawing/2014/main" val="3403017389"/>
                  </a:ext>
                </a:extLst>
              </a:tr>
              <a:tr h="576499">
                <a:tc>
                  <a:txBody>
                    <a:bodyPr/>
                    <a:lstStyle/>
                    <a:p>
                      <a:pPr algn="l" fontAlgn="b"/>
                      <a:r>
                        <a:rPr lang="en-GB" sz="2000" b="1" u="none" strike="noStrike">
                          <a:solidFill>
                            <a:srgbClr val="000000"/>
                          </a:solidFill>
                          <a:effectLst/>
                          <a:latin typeface=""/>
                        </a:rPr>
                        <a:t>Average</a:t>
                      </a:r>
                      <a:endParaRPr lang="en-GB" sz="2000" b="1"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3.855191957</a:t>
                      </a:r>
                      <a:endParaRPr lang="en-GB" sz="2000" b="0"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239.8625407</a:t>
                      </a:r>
                      <a:endParaRPr lang="en-GB" sz="2000" b="0"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5.048032972</a:t>
                      </a:r>
                      <a:endParaRPr lang="en-GB" sz="2000" b="0"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0.623933606</a:t>
                      </a:r>
                      <a:endParaRPr lang="en-GB" sz="2000" b="0" i="0" u="none" strike="noStrike">
                        <a:solidFill>
                          <a:srgbClr val="000000"/>
                        </a:solidFill>
                        <a:effectLst/>
                        <a:latin typeface=""/>
                      </a:endParaRPr>
                    </a:p>
                  </a:txBody>
                  <a:tcPr anchor="b"/>
                </a:tc>
                <a:extLst>
                  <a:ext uri="{0D108BD9-81ED-4DB2-BD59-A6C34878D82A}">
                    <a16:rowId xmlns:a16="http://schemas.microsoft.com/office/drawing/2014/main" val="3727850363"/>
                  </a:ext>
                </a:extLst>
              </a:tr>
              <a:tr h="576499">
                <a:tc>
                  <a:txBody>
                    <a:bodyPr/>
                    <a:lstStyle/>
                    <a:p>
                      <a:pPr algn="l" fontAlgn="b"/>
                      <a:r>
                        <a:rPr lang="en-GB" sz="2000" b="1" u="none" strike="noStrike">
                          <a:solidFill>
                            <a:srgbClr val="000000"/>
                          </a:solidFill>
                          <a:effectLst/>
                          <a:latin typeface=""/>
                        </a:rPr>
                        <a:t>Std. Dev.</a:t>
                      </a:r>
                      <a:endParaRPr lang="en-GB" sz="2000" b="1"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1.414071519</a:t>
                      </a:r>
                      <a:endParaRPr lang="en-GB" sz="2000" b="0"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249.3789082</a:t>
                      </a:r>
                      <a:endParaRPr lang="en-GB" sz="2000" b="0"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0.95199141</a:t>
                      </a:r>
                      <a:endParaRPr lang="en-GB" sz="2000" b="0"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0.324989332</a:t>
                      </a:r>
                      <a:endParaRPr lang="en-GB" sz="2000" b="0" i="0" u="none" strike="noStrike">
                        <a:solidFill>
                          <a:srgbClr val="000000"/>
                        </a:solidFill>
                        <a:effectLst/>
                        <a:latin typeface=""/>
                      </a:endParaRPr>
                    </a:p>
                  </a:txBody>
                  <a:tcPr anchor="b"/>
                </a:tc>
                <a:extLst>
                  <a:ext uri="{0D108BD9-81ED-4DB2-BD59-A6C34878D82A}">
                    <a16:rowId xmlns:a16="http://schemas.microsoft.com/office/drawing/2014/main" val="3224799323"/>
                  </a:ext>
                </a:extLst>
              </a:tr>
              <a:tr h="576499">
                <a:tc>
                  <a:txBody>
                    <a:bodyPr/>
                    <a:lstStyle/>
                    <a:p>
                      <a:pPr algn="l" fontAlgn="b"/>
                      <a:r>
                        <a:rPr lang="en-GB" sz="2000" b="1" u="none" strike="noStrike">
                          <a:solidFill>
                            <a:srgbClr val="000000"/>
                          </a:solidFill>
                          <a:effectLst/>
                          <a:latin typeface=""/>
                        </a:rPr>
                        <a:t>Weighted Av.</a:t>
                      </a:r>
                      <a:endParaRPr lang="en-GB" sz="2000" b="1"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3.796418505</a:t>
                      </a:r>
                      <a:endParaRPr lang="en-GB" sz="2000" b="0"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379.8200473</a:t>
                      </a:r>
                      <a:endParaRPr lang="en-GB" sz="2000" b="0"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5.535315764</a:t>
                      </a:r>
                      <a:endParaRPr lang="en-GB" sz="2000" b="0"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0.743331321</a:t>
                      </a:r>
                      <a:endParaRPr lang="en-GB" sz="2000" b="0" i="0" u="none" strike="noStrike">
                        <a:solidFill>
                          <a:srgbClr val="000000"/>
                        </a:solidFill>
                        <a:effectLst/>
                        <a:latin typeface=""/>
                      </a:endParaRPr>
                    </a:p>
                  </a:txBody>
                  <a:tcPr anchor="b"/>
                </a:tc>
                <a:extLst>
                  <a:ext uri="{0D108BD9-81ED-4DB2-BD59-A6C34878D82A}">
                    <a16:rowId xmlns:a16="http://schemas.microsoft.com/office/drawing/2014/main" val="3892272672"/>
                  </a:ext>
                </a:extLst>
              </a:tr>
              <a:tr h="576499">
                <a:tc>
                  <a:txBody>
                    <a:bodyPr/>
                    <a:lstStyle/>
                    <a:p>
                      <a:pPr algn="l" fontAlgn="b"/>
                      <a:r>
                        <a:rPr lang="en-GB" sz="2000" b="1" u="none" strike="noStrike">
                          <a:solidFill>
                            <a:srgbClr val="000000"/>
                          </a:solidFill>
                          <a:effectLst/>
                          <a:latin typeface=""/>
                        </a:rPr>
                        <a:t>W Std. Dev.</a:t>
                      </a:r>
                      <a:endParaRPr lang="en-GB" sz="2000" b="1"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1.554992361</a:t>
                      </a:r>
                      <a:endParaRPr lang="en-GB" sz="2000" b="0"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368.8492116</a:t>
                      </a:r>
                      <a:endParaRPr lang="en-GB" sz="2000" b="0"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0.958509263</a:t>
                      </a:r>
                      <a:endParaRPr lang="en-GB" sz="2000" b="0" i="0" u="none" strike="noStrike">
                        <a:solidFill>
                          <a:srgbClr val="000000"/>
                        </a:solidFill>
                        <a:effectLst/>
                        <a:latin typeface=""/>
                      </a:endParaRPr>
                    </a:p>
                  </a:txBody>
                  <a:tcPr anchor="b"/>
                </a:tc>
                <a:tc>
                  <a:txBody>
                    <a:bodyPr/>
                    <a:lstStyle/>
                    <a:p>
                      <a:pPr algn="r" fontAlgn="b"/>
                      <a:r>
                        <a:rPr lang="en-GB" sz="2000" b="0" u="none" strike="noStrike">
                          <a:solidFill>
                            <a:srgbClr val="000000"/>
                          </a:solidFill>
                          <a:effectLst/>
                          <a:latin typeface=""/>
                        </a:rPr>
                        <a:t>0.342620396</a:t>
                      </a:r>
                      <a:endParaRPr lang="en-GB" sz="2000" b="0" i="0" u="none" strike="noStrike">
                        <a:solidFill>
                          <a:srgbClr val="000000"/>
                        </a:solidFill>
                        <a:effectLst/>
                        <a:latin typeface=""/>
                      </a:endParaRPr>
                    </a:p>
                  </a:txBody>
                  <a:tcPr anchor="b"/>
                </a:tc>
                <a:extLst>
                  <a:ext uri="{0D108BD9-81ED-4DB2-BD59-A6C34878D82A}">
                    <a16:rowId xmlns:a16="http://schemas.microsoft.com/office/drawing/2014/main" val="1499552711"/>
                  </a:ext>
                </a:extLst>
              </a:tr>
            </a:tbl>
          </a:graphicData>
        </a:graphic>
      </p:graphicFrame>
    </p:spTree>
    <p:extLst>
      <p:ext uri="{BB962C8B-B14F-4D97-AF65-F5344CB8AC3E}">
        <p14:creationId xmlns:p14="http://schemas.microsoft.com/office/powerpoint/2010/main" val="1325565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5EA02-245F-3ABF-416A-54C7DDA7EBAE}"/>
              </a:ext>
            </a:extLst>
          </p:cNvPr>
          <p:cNvSpPr txBox="1">
            <a:spLocks/>
          </p:cNvSpPr>
          <p:nvPr/>
        </p:nvSpPr>
        <p:spPr>
          <a:xfrm>
            <a:off x="838199" y="492370"/>
            <a:ext cx="10515600" cy="92067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Porter Bold DEMO" pitchFamily="2" charset="0"/>
                <a:ea typeface="+mj-ea"/>
                <a:cs typeface="+mj-cs"/>
              </a:defRPr>
            </a:lvl1pPr>
          </a:lstStyle>
          <a:p>
            <a:r>
              <a:rPr lang="en-GB"/>
              <a:t>Dataset: EDA: rating</a:t>
            </a:r>
          </a:p>
        </p:txBody>
      </p:sp>
      <p:pic>
        <p:nvPicPr>
          <p:cNvPr id="8" name="Picture 7" descr="A graph showing the growth of a company&#10;&#10;AI-generated content may be incorrect.">
            <a:extLst>
              <a:ext uri="{FF2B5EF4-FFF2-40B4-BE49-F238E27FC236}">
                <a16:creationId xmlns:a16="http://schemas.microsoft.com/office/drawing/2014/main" id="{B5E31E99-C306-FB6B-E3D6-7AEB55DA6A2A}"/>
              </a:ext>
            </a:extLst>
          </p:cNvPr>
          <p:cNvPicPr>
            <a:picLocks noChangeAspect="1"/>
          </p:cNvPicPr>
          <p:nvPr/>
        </p:nvPicPr>
        <p:blipFill>
          <a:blip r:embed="rId3"/>
          <a:stretch>
            <a:fillRect/>
          </a:stretch>
        </p:blipFill>
        <p:spPr>
          <a:xfrm>
            <a:off x="1860781" y="1265129"/>
            <a:ext cx="8470437" cy="5294023"/>
          </a:xfrm>
          <a:prstGeom prst="roundRect">
            <a:avLst>
              <a:gd name="adj" fmla="val 1712"/>
            </a:avLst>
          </a:prstGeom>
          <a:ln w="38100">
            <a:noFill/>
          </a:ln>
        </p:spPr>
      </p:pic>
    </p:spTree>
    <p:extLst>
      <p:ext uri="{BB962C8B-B14F-4D97-AF65-F5344CB8AC3E}">
        <p14:creationId xmlns:p14="http://schemas.microsoft.com/office/powerpoint/2010/main" val="2698325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A36BE-1CE3-42C6-8450-FD227626AE2A}"/>
            </a:ext>
          </a:extLst>
        </p:cNvPr>
        <p:cNvGrpSpPr/>
        <p:nvPr/>
      </p:nvGrpSpPr>
      <p:grpSpPr>
        <a:xfrm>
          <a:off x="0" y="0"/>
          <a:ext cx="0" cy="0"/>
          <a:chOff x="0" y="0"/>
          <a:chExt cx="0" cy="0"/>
        </a:xfrm>
      </p:grpSpPr>
      <p:pic>
        <p:nvPicPr>
          <p:cNvPr id="2" name="Picture 1" descr="A graph showing the number of data&#10;&#10;AI-generated content may be incorrect.">
            <a:extLst>
              <a:ext uri="{FF2B5EF4-FFF2-40B4-BE49-F238E27FC236}">
                <a16:creationId xmlns:a16="http://schemas.microsoft.com/office/drawing/2014/main" id="{9B6C3323-EF0D-B03A-932D-6638F715E6DE}"/>
              </a:ext>
            </a:extLst>
          </p:cNvPr>
          <p:cNvPicPr>
            <a:picLocks noChangeAspect="1"/>
          </p:cNvPicPr>
          <p:nvPr/>
        </p:nvPicPr>
        <p:blipFill>
          <a:blip r:embed="rId3"/>
          <a:stretch>
            <a:fillRect/>
          </a:stretch>
        </p:blipFill>
        <p:spPr>
          <a:xfrm>
            <a:off x="1803747" y="1325360"/>
            <a:ext cx="8584504" cy="5150702"/>
          </a:xfrm>
          <a:prstGeom prst="roundRect">
            <a:avLst>
              <a:gd name="adj" fmla="val 2354"/>
            </a:avLst>
          </a:prstGeom>
          <a:ln w="38100">
            <a:noFill/>
          </a:ln>
        </p:spPr>
      </p:pic>
      <p:sp>
        <p:nvSpPr>
          <p:cNvPr id="7" name="Title 1">
            <a:extLst>
              <a:ext uri="{FF2B5EF4-FFF2-40B4-BE49-F238E27FC236}">
                <a16:creationId xmlns:a16="http://schemas.microsoft.com/office/drawing/2014/main" id="{0B64B4DF-E751-DC12-E623-B9172CFF456D}"/>
              </a:ext>
            </a:extLst>
          </p:cNvPr>
          <p:cNvSpPr txBox="1">
            <a:spLocks/>
          </p:cNvSpPr>
          <p:nvPr/>
        </p:nvSpPr>
        <p:spPr>
          <a:xfrm>
            <a:off x="838199" y="492370"/>
            <a:ext cx="10515600" cy="92067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Porter Bold DEMO" pitchFamily="2" charset="0"/>
                <a:ea typeface="+mj-ea"/>
                <a:cs typeface="+mj-cs"/>
              </a:defRPr>
            </a:lvl1pPr>
          </a:lstStyle>
          <a:p>
            <a:r>
              <a:rPr lang="en-GB"/>
              <a:t>Dataset: EDA: Word Count</a:t>
            </a:r>
          </a:p>
        </p:txBody>
      </p:sp>
    </p:spTree>
    <p:extLst>
      <p:ext uri="{BB962C8B-B14F-4D97-AF65-F5344CB8AC3E}">
        <p14:creationId xmlns:p14="http://schemas.microsoft.com/office/powerpoint/2010/main" val="2719949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1B8F9-9BE5-FAF6-93EF-EE3D646AD2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D0E8D5-8FB1-4C54-03AA-E207F94FFB26}"/>
              </a:ext>
            </a:extLst>
          </p:cNvPr>
          <p:cNvSpPr>
            <a:spLocks noGrp="1"/>
          </p:cNvSpPr>
          <p:nvPr>
            <p:ph type="ctrTitle"/>
          </p:nvPr>
        </p:nvSpPr>
        <p:spPr>
          <a:xfrm>
            <a:off x="1524000" y="1115826"/>
            <a:ext cx="9144000" cy="2387600"/>
          </a:xfrm>
        </p:spPr>
        <p:txBody>
          <a:bodyPr/>
          <a:lstStyle/>
          <a:p>
            <a:r>
              <a:rPr lang="en-GB">
                <a:latin typeface="PORTER BOLD DEMO" pitchFamily="2" charset="0"/>
              </a:rPr>
              <a:t>Data Augmentation</a:t>
            </a:r>
          </a:p>
        </p:txBody>
      </p:sp>
      <p:sp>
        <p:nvSpPr>
          <p:cNvPr id="3" name="Subtitle 2">
            <a:extLst>
              <a:ext uri="{FF2B5EF4-FFF2-40B4-BE49-F238E27FC236}">
                <a16:creationId xmlns:a16="http://schemas.microsoft.com/office/drawing/2014/main" id="{4C2594C7-3F1A-C2CE-E1B1-894BFB330DF7}"/>
              </a:ext>
            </a:extLst>
          </p:cNvPr>
          <p:cNvSpPr>
            <a:spLocks noGrp="1"/>
          </p:cNvSpPr>
          <p:nvPr>
            <p:ph type="subTitle" idx="1"/>
          </p:nvPr>
        </p:nvSpPr>
        <p:spPr/>
        <p:txBody>
          <a:bodyPr/>
          <a:lstStyle/>
          <a:p>
            <a:r>
              <a:rPr lang="en-GB"/>
              <a:t>Our Approach</a:t>
            </a:r>
          </a:p>
        </p:txBody>
      </p:sp>
    </p:spTree>
    <p:extLst>
      <p:ext uri="{BB962C8B-B14F-4D97-AF65-F5344CB8AC3E}">
        <p14:creationId xmlns:p14="http://schemas.microsoft.com/office/powerpoint/2010/main" val="366544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17C3A-C895-F807-13DA-D8C684278495}"/>
            </a:ext>
          </a:extLst>
        </p:cNvPr>
        <p:cNvGrpSpPr/>
        <p:nvPr/>
      </p:nvGrpSpPr>
      <p:grpSpPr>
        <a:xfrm>
          <a:off x="0" y="0"/>
          <a:ext cx="0" cy="0"/>
          <a:chOff x="0" y="0"/>
          <a:chExt cx="0" cy="0"/>
        </a:xfrm>
      </p:grpSpPr>
      <p:sp>
        <p:nvSpPr>
          <p:cNvPr id="20" name="Double Brace 19">
            <a:extLst>
              <a:ext uri="{FF2B5EF4-FFF2-40B4-BE49-F238E27FC236}">
                <a16:creationId xmlns:a16="http://schemas.microsoft.com/office/drawing/2014/main" id="{BF2D2EFB-758E-86C6-AA91-4EE10946A72D}"/>
              </a:ext>
            </a:extLst>
          </p:cNvPr>
          <p:cNvSpPr/>
          <p:nvPr/>
        </p:nvSpPr>
        <p:spPr>
          <a:xfrm rot="5400000">
            <a:off x="5262499" y="-918057"/>
            <a:ext cx="1327752" cy="10021867"/>
          </a:xfrm>
          <a:prstGeom prst="brace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1" name="Rectangle 20">
            <a:extLst>
              <a:ext uri="{FF2B5EF4-FFF2-40B4-BE49-F238E27FC236}">
                <a16:creationId xmlns:a16="http://schemas.microsoft.com/office/drawing/2014/main" id="{2D0D331B-6686-6C2D-5CF0-35029B5DCACE}"/>
              </a:ext>
            </a:extLst>
          </p:cNvPr>
          <p:cNvSpPr/>
          <p:nvPr/>
        </p:nvSpPr>
        <p:spPr>
          <a:xfrm>
            <a:off x="588724" y="3237544"/>
            <a:ext cx="10765076" cy="713984"/>
          </a:xfrm>
          <a:prstGeom prst="rect">
            <a:avLst/>
          </a:prstGeom>
          <a:solidFill>
            <a:srgbClr val="030E1F"/>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 name="Title 1">
            <a:extLst>
              <a:ext uri="{FF2B5EF4-FFF2-40B4-BE49-F238E27FC236}">
                <a16:creationId xmlns:a16="http://schemas.microsoft.com/office/drawing/2014/main" id="{7BE73D99-F9A9-6AB1-4C11-8C8F80D82456}"/>
              </a:ext>
            </a:extLst>
          </p:cNvPr>
          <p:cNvSpPr>
            <a:spLocks noGrp="1"/>
          </p:cNvSpPr>
          <p:nvPr>
            <p:ph type="title"/>
          </p:nvPr>
        </p:nvSpPr>
        <p:spPr/>
        <p:txBody>
          <a:bodyPr/>
          <a:lstStyle/>
          <a:p>
            <a:r>
              <a:rPr lang="en-GB"/>
              <a:t>VADER</a:t>
            </a:r>
          </a:p>
        </p:txBody>
      </p:sp>
      <p:sp>
        <p:nvSpPr>
          <p:cNvPr id="3" name="Subtitle 2">
            <a:extLst>
              <a:ext uri="{FF2B5EF4-FFF2-40B4-BE49-F238E27FC236}">
                <a16:creationId xmlns:a16="http://schemas.microsoft.com/office/drawing/2014/main" id="{B7A8FF93-C328-47AA-4BB4-6D8D6728BF03}"/>
              </a:ext>
            </a:extLst>
          </p:cNvPr>
          <p:cNvSpPr>
            <a:spLocks noGrp="1"/>
          </p:cNvSpPr>
          <p:nvPr>
            <p:ph type="subTitle" idx="1"/>
          </p:nvPr>
        </p:nvSpPr>
        <p:spPr/>
        <p:txBody>
          <a:bodyPr/>
          <a:lstStyle/>
          <a:p>
            <a:r>
              <a:rPr lang="en-GB"/>
              <a:t>Method</a:t>
            </a:r>
          </a:p>
        </p:txBody>
      </p:sp>
      <p:sp>
        <p:nvSpPr>
          <p:cNvPr id="4" name="Subtitle 2">
            <a:extLst>
              <a:ext uri="{FF2B5EF4-FFF2-40B4-BE49-F238E27FC236}">
                <a16:creationId xmlns:a16="http://schemas.microsoft.com/office/drawing/2014/main" id="{150F8300-B6E8-3577-696E-66C54875EFA8}"/>
              </a:ext>
            </a:extLst>
          </p:cNvPr>
          <p:cNvSpPr txBox="1">
            <a:spLocks/>
          </p:cNvSpPr>
          <p:nvPr/>
        </p:nvSpPr>
        <p:spPr>
          <a:xfrm>
            <a:off x="915441" y="3649740"/>
            <a:ext cx="2681615" cy="471176"/>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rgbClr val="57EFFC"/>
                </a:solidFill>
                <a:latin typeface="PORTER BOLD DEMO" pitchFamily="2" charset="0"/>
                <a:ea typeface="+mn-ea"/>
                <a:cs typeface="Beirut"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Montserrat" pitchFamily="2"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tserrat" pitchFamily="2"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GB"/>
              <a:t>Word Scoring</a:t>
            </a:r>
          </a:p>
        </p:txBody>
      </p:sp>
      <p:sp>
        <p:nvSpPr>
          <p:cNvPr id="6" name="Subtitle 2">
            <a:extLst>
              <a:ext uri="{FF2B5EF4-FFF2-40B4-BE49-F238E27FC236}">
                <a16:creationId xmlns:a16="http://schemas.microsoft.com/office/drawing/2014/main" id="{859569BF-AB34-AAAE-91A1-14BBF181B4DF}"/>
              </a:ext>
            </a:extLst>
          </p:cNvPr>
          <p:cNvSpPr txBox="1">
            <a:spLocks/>
          </p:cNvSpPr>
          <p:nvPr/>
        </p:nvSpPr>
        <p:spPr>
          <a:xfrm>
            <a:off x="838200" y="2598139"/>
            <a:ext cx="2681615" cy="471176"/>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rgbClr val="57EFFC"/>
                </a:solidFill>
                <a:latin typeface="PORTER BOLD DEMO" pitchFamily="2" charset="0"/>
                <a:ea typeface="+mn-ea"/>
                <a:cs typeface="Beirut"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Montserrat" pitchFamily="2"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tserrat" pitchFamily="2"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GB" sz="2000">
                <a:solidFill>
                  <a:schemeClr val="tx1"/>
                </a:solidFill>
                <a:latin typeface="Andale Mono" panose="020B0509000000000004" pitchFamily="49" charset="0"/>
              </a:rPr>
              <a:t>“terrible” = -2.1</a:t>
            </a:r>
          </a:p>
        </p:txBody>
      </p:sp>
      <p:sp>
        <p:nvSpPr>
          <p:cNvPr id="8" name="Subtitle 2">
            <a:extLst>
              <a:ext uri="{FF2B5EF4-FFF2-40B4-BE49-F238E27FC236}">
                <a16:creationId xmlns:a16="http://schemas.microsoft.com/office/drawing/2014/main" id="{1CC6CE30-1863-C00F-0CE0-2451CB5D1AF0}"/>
              </a:ext>
            </a:extLst>
          </p:cNvPr>
          <p:cNvSpPr txBox="1">
            <a:spLocks/>
          </p:cNvSpPr>
          <p:nvPr/>
        </p:nvSpPr>
        <p:spPr>
          <a:xfrm>
            <a:off x="963460" y="3091320"/>
            <a:ext cx="2681615" cy="47117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rgbClr val="57EFFC"/>
                </a:solidFill>
                <a:latin typeface="PORTER BOLD DEMO" pitchFamily="2" charset="0"/>
                <a:ea typeface="+mn-ea"/>
                <a:cs typeface="Beirut"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Montserrat" pitchFamily="2"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tserrat" pitchFamily="2"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GB" sz="2000">
                <a:solidFill>
                  <a:schemeClr val="tx1"/>
                </a:solidFill>
                <a:latin typeface="Andale Mono" panose="020B0509000000000004" pitchFamily="49" charset="0"/>
              </a:rPr>
              <a:t>“great” = 3.1</a:t>
            </a:r>
          </a:p>
        </p:txBody>
      </p:sp>
      <p:sp>
        <p:nvSpPr>
          <p:cNvPr id="12" name="Subtitle 2">
            <a:extLst>
              <a:ext uri="{FF2B5EF4-FFF2-40B4-BE49-F238E27FC236}">
                <a16:creationId xmlns:a16="http://schemas.microsoft.com/office/drawing/2014/main" id="{8C7919C9-FDAB-ADBB-AEEC-652B12071F96}"/>
              </a:ext>
            </a:extLst>
          </p:cNvPr>
          <p:cNvSpPr txBox="1">
            <a:spLocks/>
          </p:cNvSpPr>
          <p:nvPr/>
        </p:nvSpPr>
        <p:spPr>
          <a:xfrm>
            <a:off x="4636717" y="3649740"/>
            <a:ext cx="2579319" cy="47117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rgbClr val="57EFFC"/>
                </a:solidFill>
                <a:latin typeface="PORTER BOLD DEMO" pitchFamily="2" charset="0"/>
                <a:ea typeface="+mn-ea"/>
                <a:cs typeface="Beirut"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Montserrat" pitchFamily="2"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tserrat" pitchFamily="2"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GB"/>
              <a:t>Negations</a:t>
            </a:r>
          </a:p>
        </p:txBody>
      </p:sp>
      <p:sp>
        <p:nvSpPr>
          <p:cNvPr id="13" name="Subtitle 2">
            <a:extLst>
              <a:ext uri="{FF2B5EF4-FFF2-40B4-BE49-F238E27FC236}">
                <a16:creationId xmlns:a16="http://schemas.microsoft.com/office/drawing/2014/main" id="{8D854A2A-F3FB-57EF-0F1E-4814D2FA4EED}"/>
              </a:ext>
            </a:extLst>
          </p:cNvPr>
          <p:cNvSpPr txBox="1">
            <a:spLocks/>
          </p:cNvSpPr>
          <p:nvPr/>
        </p:nvSpPr>
        <p:spPr>
          <a:xfrm>
            <a:off x="4492667" y="2920971"/>
            <a:ext cx="2867417" cy="471175"/>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rgbClr val="57EFFC"/>
                </a:solidFill>
                <a:latin typeface="PORTER BOLD DEMO" pitchFamily="2" charset="0"/>
                <a:ea typeface="+mn-ea"/>
                <a:cs typeface="Beirut"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Montserrat" pitchFamily="2"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tserrat" pitchFamily="2"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GB" sz="2000">
                <a:solidFill>
                  <a:schemeClr val="tx1"/>
                </a:solidFill>
                <a:latin typeface="Andale Mono" panose="020B0509000000000004" pitchFamily="49" charset="0"/>
              </a:rPr>
              <a:t>”not great” = -3.1</a:t>
            </a:r>
          </a:p>
        </p:txBody>
      </p:sp>
      <p:sp>
        <p:nvSpPr>
          <p:cNvPr id="17" name="Subtitle 2">
            <a:extLst>
              <a:ext uri="{FF2B5EF4-FFF2-40B4-BE49-F238E27FC236}">
                <a16:creationId xmlns:a16="http://schemas.microsoft.com/office/drawing/2014/main" id="{7178A975-61D7-2A44-F709-96E77D87CD54}"/>
              </a:ext>
            </a:extLst>
          </p:cNvPr>
          <p:cNvSpPr txBox="1">
            <a:spLocks/>
          </p:cNvSpPr>
          <p:nvPr/>
        </p:nvSpPr>
        <p:spPr>
          <a:xfrm>
            <a:off x="8402873" y="3428999"/>
            <a:ext cx="2579319" cy="104926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rgbClr val="57EFFC"/>
                </a:solidFill>
                <a:latin typeface="PORTER BOLD DEMO" pitchFamily="2" charset="0"/>
                <a:ea typeface="+mn-ea"/>
                <a:cs typeface="Beirut"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Montserrat" pitchFamily="2"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tserrat" pitchFamily="2"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GB"/>
              <a:t>Degree </a:t>
            </a:r>
          </a:p>
          <a:p>
            <a:pPr algn="ctr"/>
            <a:r>
              <a:rPr lang="en-GB"/>
              <a:t>Modifiers</a:t>
            </a:r>
          </a:p>
        </p:txBody>
      </p:sp>
      <p:sp>
        <p:nvSpPr>
          <p:cNvPr id="18" name="Subtitle 2">
            <a:extLst>
              <a:ext uri="{FF2B5EF4-FFF2-40B4-BE49-F238E27FC236}">
                <a16:creationId xmlns:a16="http://schemas.microsoft.com/office/drawing/2014/main" id="{FA0D18B9-98D4-D1D6-9BAF-BE448B6C0FFD}"/>
              </a:ext>
            </a:extLst>
          </p:cNvPr>
          <p:cNvSpPr txBox="1">
            <a:spLocks/>
          </p:cNvSpPr>
          <p:nvPr/>
        </p:nvSpPr>
        <p:spPr>
          <a:xfrm>
            <a:off x="8258825" y="2855356"/>
            <a:ext cx="2867417" cy="4711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rgbClr val="57EFFC"/>
                </a:solidFill>
                <a:latin typeface="PORTER BOLD DEMO" pitchFamily="2" charset="0"/>
                <a:ea typeface="+mn-ea"/>
                <a:cs typeface="Beirut"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Montserrat" pitchFamily="2"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tserrat" pitchFamily="2"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GB" sz="2000">
                <a:solidFill>
                  <a:schemeClr val="tx1"/>
                </a:solidFill>
                <a:latin typeface="Andale Mono" panose="020B0509000000000004" pitchFamily="49" charset="0"/>
              </a:rPr>
              <a:t>“!” or “very”</a:t>
            </a:r>
          </a:p>
        </p:txBody>
      </p:sp>
      <p:pic>
        <p:nvPicPr>
          <p:cNvPr id="22" name="Picture 21">
            <a:extLst>
              <a:ext uri="{FF2B5EF4-FFF2-40B4-BE49-F238E27FC236}">
                <a16:creationId xmlns:a16="http://schemas.microsoft.com/office/drawing/2014/main" id="{4B965FE4-70F1-B5DF-7916-FEADB694DFEA}"/>
              </a:ext>
            </a:extLst>
          </p:cNvPr>
          <p:cNvPicPr>
            <a:picLocks noChangeAspect="1"/>
          </p:cNvPicPr>
          <p:nvPr/>
        </p:nvPicPr>
        <p:blipFill>
          <a:blip r:embed="rId3"/>
          <a:stretch>
            <a:fillRect/>
          </a:stretch>
        </p:blipFill>
        <p:spPr>
          <a:xfrm>
            <a:off x="3297912" y="5101300"/>
            <a:ext cx="5346700" cy="508000"/>
          </a:xfrm>
          <a:prstGeom prst="rect">
            <a:avLst/>
          </a:prstGeom>
        </p:spPr>
      </p:pic>
    </p:spTree>
    <p:extLst>
      <p:ext uri="{BB962C8B-B14F-4D97-AF65-F5344CB8AC3E}">
        <p14:creationId xmlns:p14="http://schemas.microsoft.com/office/powerpoint/2010/main" val="307934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D782282-A01F-3ECB-8DBF-D6C552E0B32F}"/>
              </a:ext>
            </a:extLst>
          </p:cNvPr>
          <p:cNvSpPr>
            <a:spLocks noGrp="1"/>
          </p:cNvSpPr>
          <p:nvPr>
            <p:ph type="title"/>
          </p:nvPr>
        </p:nvSpPr>
        <p:spPr>
          <a:xfrm>
            <a:off x="838200" y="680260"/>
            <a:ext cx="10515600" cy="920672"/>
          </a:xfrm>
        </p:spPr>
        <p:txBody>
          <a:bodyPr>
            <a:normAutofit fontScale="90000"/>
          </a:bodyPr>
          <a:lstStyle/>
          <a:p>
            <a:r>
              <a:rPr lang="en-GB"/>
              <a:t>Motivation: Review Helpfulness Problem (RHP)</a:t>
            </a:r>
          </a:p>
        </p:txBody>
      </p:sp>
      <p:sp>
        <p:nvSpPr>
          <p:cNvPr id="8" name="Rounded Rectangle 3">
            <a:extLst>
              <a:ext uri="{FF2B5EF4-FFF2-40B4-BE49-F238E27FC236}">
                <a16:creationId xmlns:a16="http://schemas.microsoft.com/office/drawing/2014/main" id="{A4693E96-E92D-0845-8930-2F5B6B177987}"/>
              </a:ext>
            </a:extLst>
          </p:cNvPr>
          <p:cNvSpPr/>
          <p:nvPr/>
        </p:nvSpPr>
        <p:spPr>
          <a:xfrm>
            <a:off x="860976" y="1855158"/>
            <a:ext cx="5063836" cy="646331"/>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
              </a:rPr>
              <a:t>Understanding which Reviews are Helpful</a:t>
            </a:r>
          </a:p>
        </p:txBody>
      </p:sp>
      <p:cxnSp>
        <p:nvCxnSpPr>
          <p:cNvPr id="22" name="Straight Arrow Connector 21">
            <a:extLst>
              <a:ext uri="{FF2B5EF4-FFF2-40B4-BE49-F238E27FC236}">
                <a16:creationId xmlns:a16="http://schemas.microsoft.com/office/drawing/2014/main" id="{2F9254F4-4745-0068-8953-CA8A49EB7210}"/>
              </a:ext>
            </a:extLst>
          </p:cNvPr>
          <p:cNvCxnSpPr>
            <a:cxnSpLocks/>
          </p:cNvCxnSpPr>
          <p:nvPr/>
        </p:nvCxnSpPr>
        <p:spPr>
          <a:xfrm>
            <a:off x="1583025" y="2501489"/>
            <a:ext cx="0" cy="119868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3">
            <a:extLst>
              <a:ext uri="{FF2B5EF4-FFF2-40B4-BE49-F238E27FC236}">
                <a16:creationId xmlns:a16="http://schemas.microsoft.com/office/drawing/2014/main" id="{326A8951-D07A-40C3-22B8-EF79322DBC4A}"/>
              </a:ext>
            </a:extLst>
          </p:cNvPr>
          <p:cNvSpPr/>
          <p:nvPr/>
        </p:nvSpPr>
        <p:spPr>
          <a:xfrm>
            <a:off x="901210" y="5645479"/>
            <a:ext cx="3084724" cy="646331"/>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
              </a:rPr>
              <a:t>Helps Convince Consumer to buy Product</a:t>
            </a:r>
          </a:p>
        </p:txBody>
      </p:sp>
      <p:sp>
        <p:nvSpPr>
          <p:cNvPr id="34" name="Rounded Rectangle 3">
            <a:extLst>
              <a:ext uri="{FF2B5EF4-FFF2-40B4-BE49-F238E27FC236}">
                <a16:creationId xmlns:a16="http://schemas.microsoft.com/office/drawing/2014/main" id="{CFD9743E-F924-EA2F-43CE-A8292B2E9A40}"/>
              </a:ext>
            </a:extLst>
          </p:cNvPr>
          <p:cNvSpPr/>
          <p:nvPr/>
        </p:nvSpPr>
        <p:spPr>
          <a:xfrm>
            <a:off x="901210" y="3700176"/>
            <a:ext cx="3084724" cy="646331"/>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
              </a:rPr>
              <a:t>Display Positive Helpful Reviews</a:t>
            </a:r>
          </a:p>
        </p:txBody>
      </p:sp>
      <p:cxnSp>
        <p:nvCxnSpPr>
          <p:cNvPr id="37" name="Straight Arrow Connector 36">
            <a:extLst>
              <a:ext uri="{FF2B5EF4-FFF2-40B4-BE49-F238E27FC236}">
                <a16:creationId xmlns:a16="http://schemas.microsoft.com/office/drawing/2014/main" id="{53774319-8D2F-454D-BE0E-D1FE005ED930}"/>
              </a:ext>
            </a:extLst>
          </p:cNvPr>
          <p:cNvCxnSpPr>
            <a:cxnSpLocks/>
          </p:cNvCxnSpPr>
          <p:nvPr/>
        </p:nvCxnSpPr>
        <p:spPr>
          <a:xfrm>
            <a:off x="1583025" y="4346507"/>
            <a:ext cx="0" cy="129020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D0028A8-9DE0-2AF2-15B3-6B1D93FA2230}"/>
              </a:ext>
            </a:extLst>
          </p:cNvPr>
          <p:cNvCxnSpPr>
            <a:cxnSpLocks/>
          </p:cNvCxnSpPr>
          <p:nvPr/>
        </p:nvCxnSpPr>
        <p:spPr>
          <a:xfrm>
            <a:off x="5064265" y="2501489"/>
            <a:ext cx="0" cy="119868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3">
            <a:extLst>
              <a:ext uri="{FF2B5EF4-FFF2-40B4-BE49-F238E27FC236}">
                <a16:creationId xmlns:a16="http://schemas.microsoft.com/office/drawing/2014/main" id="{D233D0F9-24CB-969D-295F-F69E735F4B9D}"/>
              </a:ext>
            </a:extLst>
          </p:cNvPr>
          <p:cNvSpPr/>
          <p:nvPr/>
        </p:nvSpPr>
        <p:spPr>
          <a:xfrm>
            <a:off x="4382450" y="5645479"/>
            <a:ext cx="3084724" cy="646331"/>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
              </a:rPr>
              <a:t>Alerts Customer of Valid Issues with Product</a:t>
            </a:r>
          </a:p>
        </p:txBody>
      </p:sp>
      <p:sp>
        <p:nvSpPr>
          <p:cNvPr id="45" name="Rounded Rectangle 3">
            <a:extLst>
              <a:ext uri="{FF2B5EF4-FFF2-40B4-BE49-F238E27FC236}">
                <a16:creationId xmlns:a16="http://schemas.microsoft.com/office/drawing/2014/main" id="{40BFB0C4-5862-F273-55FF-5A15027A6966}"/>
              </a:ext>
            </a:extLst>
          </p:cNvPr>
          <p:cNvSpPr/>
          <p:nvPr/>
        </p:nvSpPr>
        <p:spPr>
          <a:xfrm>
            <a:off x="4382450" y="3700176"/>
            <a:ext cx="3084724" cy="646331"/>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
              </a:rPr>
              <a:t>Display Negative Helpful Reviews</a:t>
            </a:r>
          </a:p>
        </p:txBody>
      </p:sp>
      <p:cxnSp>
        <p:nvCxnSpPr>
          <p:cNvPr id="46" name="Straight Arrow Connector 45">
            <a:extLst>
              <a:ext uri="{FF2B5EF4-FFF2-40B4-BE49-F238E27FC236}">
                <a16:creationId xmlns:a16="http://schemas.microsoft.com/office/drawing/2014/main" id="{A859B0A7-E061-D253-4229-1A74CC2FB28F}"/>
              </a:ext>
            </a:extLst>
          </p:cNvPr>
          <p:cNvCxnSpPr>
            <a:cxnSpLocks/>
          </p:cNvCxnSpPr>
          <p:nvPr/>
        </p:nvCxnSpPr>
        <p:spPr>
          <a:xfrm>
            <a:off x="5064265" y="4346507"/>
            <a:ext cx="0" cy="129020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Graphic 47" descr="Thought outline">
            <a:extLst>
              <a:ext uri="{FF2B5EF4-FFF2-40B4-BE49-F238E27FC236}">
                <a16:creationId xmlns:a16="http://schemas.microsoft.com/office/drawing/2014/main" id="{9C542A8F-FEA8-AC99-97F5-D071D99064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49783" y="1959555"/>
            <a:ext cx="3915151" cy="3915151"/>
          </a:xfrm>
          <a:prstGeom prst="rect">
            <a:avLst/>
          </a:prstGeom>
        </p:spPr>
      </p:pic>
      <p:pic>
        <p:nvPicPr>
          <p:cNvPr id="50" name="Graphic 49" descr="Shopping cart with solid fill">
            <a:extLst>
              <a:ext uri="{FF2B5EF4-FFF2-40B4-BE49-F238E27FC236}">
                <a16:creationId xmlns:a16="http://schemas.microsoft.com/office/drawing/2014/main" id="{D23144D9-6318-9E6E-5B82-FFF4EF0EC1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9617" y="2643632"/>
            <a:ext cx="914400" cy="914400"/>
          </a:xfrm>
          <a:prstGeom prst="rect">
            <a:avLst/>
          </a:prstGeom>
        </p:spPr>
      </p:pic>
    </p:spTree>
    <p:extLst>
      <p:ext uri="{BB962C8B-B14F-4D97-AF65-F5344CB8AC3E}">
        <p14:creationId xmlns:p14="http://schemas.microsoft.com/office/powerpoint/2010/main" val="1725738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9D730-054B-B794-F2F4-F70D15498F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7F2671-CBE4-B671-1676-9FE292448724}"/>
              </a:ext>
            </a:extLst>
          </p:cNvPr>
          <p:cNvSpPr>
            <a:spLocks noGrp="1"/>
          </p:cNvSpPr>
          <p:nvPr>
            <p:ph type="title"/>
          </p:nvPr>
        </p:nvSpPr>
        <p:spPr/>
        <p:txBody>
          <a:bodyPr/>
          <a:lstStyle/>
          <a:p>
            <a:r>
              <a:rPr lang="en-GB"/>
              <a:t>Empath</a:t>
            </a:r>
          </a:p>
        </p:txBody>
      </p:sp>
      <p:sp>
        <p:nvSpPr>
          <p:cNvPr id="3" name="Subtitle 2">
            <a:extLst>
              <a:ext uri="{FF2B5EF4-FFF2-40B4-BE49-F238E27FC236}">
                <a16:creationId xmlns:a16="http://schemas.microsoft.com/office/drawing/2014/main" id="{79C580F0-3647-A28F-0955-2224C5ABB048}"/>
              </a:ext>
            </a:extLst>
          </p:cNvPr>
          <p:cNvSpPr>
            <a:spLocks noGrp="1"/>
          </p:cNvSpPr>
          <p:nvPr>
            <p:ph type="subTitle" idx="1"/>
          </p:nvPr>
        </p:nvSpPr>
        <p:spPr/>
        <p:txBody>
          <a:bodyPr/>
          <a:lstStyle/>
          <a:p>
            <a:r>
              <a:rPr lang="en-GB"/>
              <a:t>Method</a:t>
            </a:r>
          </a:p>
        </p:txBody>
      </p:sp>
      <p:pic>
        <p:nvPicPr>
          <p:cNvPr id="5" name="Picture 4" descr="A table of explanation of the research variables&#10;&#10;AI-generated content may be incorrect.">
            <a:extLst>
              <a:ext uri="{FF2B5EF4-FFF2-40B4-BE49-F238E27FC236}">
                <a16:creationId xmlns:a16="http://schemas.microsoft.com/office/drawing/2014/main" id="{C39B0821-C7CB-D026-F26E-C980A9CFBFC3}"/>
              </a:ext>
            </a:extLst>
          </p:cNvPr>
          <p:cNvPicPr>
            <a:picLocks noChangeAspect="1"/>
          </p:cNvPicPr>
          <p:nvPr/>
        </p:nvPicPr>
        <p:blipFill>
          <a:blip r:embed="rId3"/>
          <a:stretch>
            <a:fillRect/>
          </a:stretch>
        </p:blipFill>
        <p:spPr>
          <a:xfrm>
            <a:off x="4139953" y="394138"/>
            <a:ext cx="7772400" cy="6069723"/>
          </a:xfrm>
          <a:prstGeom prst="roundRect">
            <a:avLst>
              <a:gd name="adj" fmla="val 1077"/>
            </a:avLst>
          </a:prstGeom>
          <a:ln>
            <a:solidFill>
              <a:schemeClr val="accent1"/>
            </a:solidFill>
          </a:ln>
        </p:spPr>
      </p:pic>
      <p:pic>
        <p:nvPicPr>
          <p:cNvPr id="7" name="Picture 6" descr="A document with text on it&#10;&#10;AI-generated content may be incorrect.">
            <a:extLst>
              <a:ext uri="{FF2B5EF4-FFF2-40B4-BE49-F238E27FC236}">
                <a16:creationId xmlns:a16="http://schemas.microsoft.com/office/drawing/2014/main" id="{059DF418-CC68-83D5-8ACE-C26486169E05}"/>
              </a:ext>
            </a:extLst>
          </p:cNvPr>
          <p:cNvPicPr>
            <a:picLocks noChangeAspect="1"/>
          </p:cNvPicPr>
          <p:nvPr/>
        </p:nvPicPr>
        <p:blipFill>
          <a:blip r:embed="rId4"/>
          <a:stretch>
            <a:fillRect/>
          </a:stretch>
        </p:blipFill>
        <p:spPr>
          <a:xfrm rot="533792">
            <a:off x="-159488" y="2589026"/>
            <a:ext cx="3707224" cy="4556051"/>
          </a:xfrm>
          <a:prstGeom prst="roundRect">
            <a:avLst>
              <a:gd name="adj" fmla="val 2305"/>
            </a:avLst>
          </a:prstGeom>
        </p:spPr>
      </p:pic>
      <p:sp>
        <p:nvSpPr>
          <p:cNvPr id="9" name="TextBox 8">
            <a:extLst>
              <a:ext uri="{FF2B5EF4-FFF2-40B4-BE49-F238E27FC236}">
                <a16:creationId xmlns:a16="http://schemas.microsoft.com/office/drawing/2014/main" id="{ADF4C04D-2A11-B12A-0713-769935827E8A}"/>
              </a:ext>
            </a:extLst>
          </p:cNvPr>
          <p:cNvSpPr txBox="1"/>
          <p:nvPr/>
        </p:nvSpPr>
        <p:spPr>
          <a:xfrm>
            <a:off x="4053516" y="6526922"/>
            <a:ext cx="6337004" cy="307777"/>
          </a:xfrm>
          <a:prstGeom prst="rect">
            <a:avLst/>
          </a:prstGeom>
          <a:noFill/>
        </p:spPr>
        <p:txBody>
          <a:bodyPr wrap="square">
            <a:spAutoFit/>
          </a:bodyPr>
          <a:lstStyle/>
          <a:p>
            <a:r>
              <a:rPr lang="en-GB" sz="1400">
                <a:solidFill>
                  <a:schemeClr val="tx2">
                    <a:lumMod val="90000"/>
                  </a:schemeClr>
                </a:solidFill>
                <a:latin typeface="Bierstadt" panose="020B0004020202020204" pitchFamily="34" charset="0"/>
              </a:rPr>
              <a:t>https://</a:t>
            </a:r>
            <a:r>
              <a:rPr lang="en-GB" sz="1400" err="1">
                <a:solidFill>
                  <a:schemeClr val="tx2">
                    <a:lumMod val="90000"/>
                  </a:schemeClr>
                </a:solidFill>
                <a:latin typeface="Bierstadt" panose="020B0004020202020204" pitchFamily="34" charset="0"/>
              </a:rPr>
              <a:t>www.mdpi.com</a:t>
            </a:r>
            <a:r>
              <a:rPr lang="en-GB" sz="1400">
                <a:solidFill>
                  <a:schemeClr val="tx2">
                    <a:lumMod val="90000"/>
                  </a:schemeClr>
                </a:solidFill>
                <a:latin typeface="Bierstadt" panose="020B0004020202020204" pitchFamily="34" charset="0"/>
              </a:rPr>
              <a:t>/2071-1050/10/6/1735</a:t>
            </a:r>
          </a:p>
        </p:txBody>
      </p:sp>
    </p:spTree>
    <p:extLst>
      <p:ext uri="{BB962C8B-B14F-4D97-AF65-F5344CB8AC3E}">
        <p14:creationId xmlns:p14="http://schemas.microsoft.com/office/powerpoint/2010/main" val="376155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1AA9A-7BEC-7DAF-9795-21B66825D6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5EA320-CFEF-28FF-20AE-31F48E8206E3}"/>
              </a:ext>
            </a:extLst>
          </p:cNvPr>
          <p:cNvSpPr>
            <a:spLocks noGrp="1"/>
          </p:cNvSpPr>
          <p:nvPr>
            <p:ph type="title"/>
          </p:nvPr>
        </p:nvSpPr>
        <p:spPr/>
        <p:txBody>
          <a:bodyPr/>
          <a:lstStyle/>
          <a:p>
            <a:r>
              <a:rPr lang="en-GB"/>
              <a:t>Our metrics</a:t>
            </a:r>
          </a:p>
        </p:txBody>
      </p:sp>
      <p:sp>
        <p:nvSpPr>
          <p:cNvPr id="3" name="Subtitle 2">
            <a:extLst>
              <a:ext uri="{FF2B5EF4-FFF2-40B4-BE49-F238E27FC236}">
                <a16:creationId xmlns:a16="http://schemas.microsoft.com/office/drawing/2014/main" id="{CDCC56C8-D398-3D0B-14B6-B6BF8F4358E4}"/>
              </a:ext>
            </a:extLst>
          </p:cNvPr>
          <p:cNvSpPr>
            <a:spLocks noGrp="1"/>
          </p:cNvSpPr>
          <p:nvPr>
            <p:ph type="subTitle" idx="1"/>
          </p:nvPr>
        </p:nvSpPr>
        <p:spPr/>
        <p:txBody>
          <a:bodyPr/>
          <a:lstStyle/>
          <a:p>
            <a:r>
              <a:rPr lang="en-GB"/>
              <a:t>Method</a:t>
            </a:r>
          </a:p>
        </p:txBody>
      </p:sp>
      <p:sp>
        <p:nvSpPr>
          <p:cNvPr id="6" name="TextBox 5">
            <a:extLst>
              <a:ext uri="{FF2B5EF4-FFF2-40B4-BE49-F238E27FC236}">
                <a16:creationId xmlns:a16="http://schemas.microsoft.com/office/drawing/2014/main" id="{C7FF157A-AA4F-87AD-FDF6-E291DF774158}"/>
              </a:ext>
            </a:extLst>
          </p:cNvPr>
          <p:cNvSpPr txBox="1"/>
          <p:nvPr/>
        </p:nvSpPr>
        <p:spPr>
          <a:xfrm>
            <a:off x="838199" y="2297208"/>
            <a:ext cx="10878880" cy="2129622"/>
          </a:xfrm>
          <a:prstGeom prst="rect">
            <a:avLst/>
          </a:prstGeom>
          <a:noFill/>
        </p:spPr>
        <p:txBody>
          <a:bodyPr wrap="square">
            <a:spAutoFit/>
          </a:bodyPr>
          <a:lstStyle/>
          <a:p>
            <a:pPr>
              <a:lnSpc>
                <a:spcPct val="150000"/>
              </a:lnSpc>
              <a:buNone/>
            </a:pPr>
            <a:r>
              <a:rPr lang="en-US" b="1">
                <a:solidFill>
                  <a:srgbClr val="73F6FF"/>
                </a:solidFill>
                <a:effectLst/>
                <a:latin typeface="Helvetica" pitchFamily="2" charset="0"/>
              </a:rPr>
              <a:t>Rating: </a:t>
            </a:r>
            <a:r>
              <a:rPr lang="en-US">
                <a:effectLst/>
                <a:latin typeface="Helvetica" pitchFamily="2" charset="0"/>
              </a:rPr>
              <a:t>Product rating score received from a reviewer. </a:t>
            </a:r>
          </a:p>
          <a:p>
            <a:pPr>
              <a:lnSpc>
                <a:spcPct val="150000"/>
              </a:lnSpc>
              <a:buNone/>
            </a:pPr>
            <a:r>
              <a:rPr lang="en-US" b="1">
                <a:solidFill>
                  <a:srgbClr val="73F6FF"/>
                </a:solidFill>
                <a:effectLst/>
                <a:latin typeface="Helvetica" pitchFamily="2" charset="0"/>
              </a:rPr>
              <a:t>WC:</a:t>
            </a:r>
            <a:r>
              <a:rPr lang="en-US">
                <a:solidFill>
                  <a:srgbClr val="73F6FF"/>
                </a:solidFill>
                <a:effectLst/>
                <a:latin typeface="Helvetica" pitchFamily="2" charset="0"/>
              </a:rPr>
              <a:t> </a:t>
            </a:r>
            <a:r>
              <a:rPr lang="en-US">
                <a:effectLst/>
                <a:latin typeface="Helvetica" pitchFamily="2" charset="0"/>
              </a:rPr>
              <a:t>The length of a review measured by the number of words in the review text (Word Count).</a:t>
            </a:r>
          </a:p>
          <a:p>
            <a:pPr>
              <a:lnSpc>
                <a:spcPct val="150000"/>
              </a:lnSpc>
              <a:buNone/>
            </a:pPr>
            <a:r>
              <a:rPr lang="en-US" b="1">
                <a:solidFill>
                  <a:srgbClr val="73F6FF"/>
                </a:solidFill>
                <a:effectLst/>
                <a:latin typeface="Helvetica" pitchFamily="2" charset="0"/>
              </a:rPr>
              <a:t>Analytic</a:t>
            </a:r>
            <a:r>
              <a:rPr lang="en-US" b="1">
                <a:solidFill>
                  <a:srgbClr val="73F6FF"/>
                </a:solidFill>
                <a:latin typeface="Helvetica" pitchFamily="2" charset="0"/>
              </a:rPr>
              <a:t>:</a:t>
            </a:r>
            <a:r>
              <a:rPr lang="en-US">
                <a:solidFill>
                  <a:srgbClr val="73F6FF"/>
                </a:solidFill>
                <a:latin typeface="Helvetica" pitchFamily="2" charset="0"/>
              </a:rPr>
              <a:t> </a:t>
            </a:r>
            <a:r>
              <a:rPr lang="en-US">
                <a:latin typeface="Helvetica" pitchFamily="2" charset="0"/>
              </a:rPr>
              <a:t>The level of formal, logical, and hierarchical thinking.</a:t>
            </a:r>
          </a:p>
          <a:p>
            <a:pPr>
              <a:lnSpc>
                <a:spcPct val="150000"/>
              </a:lnSpc>
              <a:buNone/>
            </a:pPr>
            <a:r>
              <a:rPr lang="en-US" b="1">
                <a:solidFill>
                  <a:srgbClr val="73F6FF"/>
                </a:solidFill>
                <a:effectLst/>
                <a:latin typeface="Helvetica" pitchFamily="2" charset="0"/>
              </a:rPr>
              <a:t>Sentiment Score:</a:t>
            </a:r>
            <a:r>
              <a:rPr lang="en-US">
                <a:solidFill>
                  <a:srgbClr val="73F6FF"/>
                </a:solidFill>
                <a:effectLst/>
                <a:latin typeface="Helvetica" pitchFamily="2" charset="0"/>
              </a:rPr>
              <a:t> </a:t>
            </a:r>
            <a:r>
              <a:rPr lang="en-US">
                <a:effectLst/>
                <a:latin typeface="Helvetica" pitchFamily="2" charset="0"/>
              </a:rPr>
              <a:t>VADER Score estimating sentiment [-1,1].</a:t>
            </a:r>
          </a:p>
          <a:p>
            <a:pPr>
              <a:lnSpc>
                <a:spcPct val="150000"/>
              </a:lnSpc>
              <a:buNone/>
            </a:pPr>
            <a:r>
              <a:rPr lang="en-US" b="1" err="1">
                <a:solidFill>
                  <a:srgbClr val="73F6FF"/>
                </a:solidFill>
                <a:effectLst/>
                <a:latin typeface="Helvetica" pitchFamily="2" charset="0"/>
              </a:rPr>
              <a:t>FleschKincaid</a:t>
            </a:r>
            <a:r>
              <a:rPr lang="en-US" b="1">
                <a:solidFill>
                  <a:srgbClr val="73F6FF"/>
                </a:solidFill>
                <a:effectLst/>
                <a:latin typeface="Helvetica" pitchFamily="2" charset="0"/>
              </a:rPr>
              <a:t> Score:</a:t>
            </a:r>
            <a:r>
              <a:rPr lang="en-US">
                <a:effectLst/>
                <a:latin typeface="Helvetica" pitchFamily="2" charset="0"/>
              </a:rPr>
              <a:t> Readability metric that indicates how easy a text is to understand.</a:t>
            </a:r>
          </a:p>
        </p:txBody>
      </p:sp>
      <p:sp>
        <p:nvSpPr>
          <p:cNvPr id="8" name="TextBox 7">
            <a:extLst>
              <a:ext uri="{FF2B5EF4-FFF2-40B4-BE49-F238E27FC236}">
                <a16:creationId xmlns:a16="http://schemas.microsoft.com/office/drawing/2014/main" id="{704E8535-EAA6-C237-7C99-5F4DC1E9D5DA}"/>
              </a:ext>
            </a:extLst>
          </p:cNvPr>
          <p:cNvSpPr txBox="1"/>
          <p:nvPr/>
        </p:nvSpPr>
        <p:spPr>
          <a:xfrm>
            <a:off x="838199" y="6365630"/>
            <a:ext cx="6337004" cy="307777"/>
          </a:xfrm>
          <a:prstGeom prst="rect">
            <a:avLst/>
          </a:prstGeom>
          <a:noFill/>
        </p:spPr>
        <p:txBody>
          <a:bodyPr wrap="square">
            <a:spAutoFit/>
          </a:bodyPr>
          <a:lstStyle/>
          <a:p>
            <a:r>
              <a:rPr lang="en-GB" sz="1400">
                <a:solidFill>
                  <a:schemeClr val="tx2">
                    <a:lumMod val="90000"/>
                  </a:schemeClr>
                </a:solidFill>
                <a:latin typeface="Bierstadt" panose="020B0004020202020204" pitchFamily="34" charset="0"/>
              </a:rPr>
              <a:t>https://</a:t>
            </a:r>
            <a:r>
              <a:rPr lang="en-GB" sz="1400" err="1">
                <a:solidFill>
                  <a:schemeClr val="tx2">
                    <a:lumMod val="90000"/>
                  </a:schemeClr>
                </a:solidFill>
                <a:latin typeface="Bierstadt" panose="020B0004020202020204" pitchFamily="34" charset="0"/>
              </a:rPr>
              <a:t>www.mdpi.com</a:t>
            </a:r>
            <a:r>
              <a:rPr lang="en-GB" sz="1400">
                <a:solidFill>
                  <a:schemeClr val="tx2">
                    <a:lumMod val="90000"/>
                  </a:schemeClr>
                </a:solidFill>
                <a:latin typeface="Bierstadt" panose="020B0004020202020204" pitchFamily="34" charset="0"/>
              </a:rPr>
              <a:t>/2071-1050/10/6/1735</a:t>
            </a:r>
          </a:p>
        </p:txBody>
      </p:sp>
    </p:spTree>
    <p:extLst>
      <p:ext uri="{BB962C8B-B14F-4D97-AF65-F5344CB8AC3E}">
        <p14:creationId xmlns:p14="http://schemas.microsoft.com/office/powerpoint/2010/main" val="94535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9EB0E-811D-3EBF-2C31-6B43F1F335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902C9-6B75-A959-8730-6079DAC0D7C4}"/>
              </a:ext>
            </a:extLst>
          </p:cNvPr>
          <p:cNvSpPr>
            <a:spLocks noGrp="1"/>
          </p:cNvSpPr>
          <p:nvPr>
            <p:ph type="ctrTitle"/>
          </p:nvPr>
        </p:nvSpPr>
        <p:spPr>
          <a:xfrm>
            <a:off x="1524000" y="1115826"/>
            <a:ext cx="9144000" cy="2387600"/>
          </a:xfrm>
        </p:spPr>
        <p:txBody>
          <a:bodyPr/>
          <a:lstStyle/>
          <a:p>
            <a:r>
              <a:rPr lang="en-GB">
                <a:latin typeface="PORTER BOLD DEMO" pitchFamily="2" charset="0"/>
              </a:rPr>
              <a:t>Our models</a:t>
            </a:r>
          </a:p>
        </p:txBody>
      </p:sp>
      <p:sp>
        <p:nvSpPr>
          <p:cNvPr id="3" name="Subtitle 2">
            <a:extLst>
              <a:ext uri="{FF2B5EF4-FFF2-40B4-BE49-F238E27FC236}">
                <a16:creationId xmlns:a16="http://schemas.microsoft.com/office/drawing/2014/main" id="{00481EA6-CC37-9415-EF24-F59ABACCAA9B}"/>
              </a:ext>
            </a:extLst>
          </p:cNvPr>
          <p:cNvSpPr>
            <a:spLocks noGrp="1"/>
          </p:cNvSpPr>
          <p:nvPr>
            <p:ph type="subTitle" idx="1"/>
          </p:nvPr>
        </p:nvSpPr>
        <p:spPr/>
        <p:txBody>
          <a:bodyPr/>
          <a:lstStyle/>
          <a:p>
            <a:r>
              <a:rPr lang="en-GB"/>
              <a:t>Our Approach</a:t>
            </a:r>
          </a:p>
        </p:txBody>
      </p:sp>
    </p:spTree>
    <p:extLst>
      <p:ext uri="{BB962C8B-B14F-4D97-AF65-F5344CB8AC3E}">
        <p14:creationId xmlns:p14="http://schemas.microsoft.com/office/powerpoint/2010/main" val="34707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665F5D7-79A0-CE0D-4FB2-B86232642390}"/>
              </a:ext>
            </a:extLst>
          </p:cNvPr>
          <p:cNvCxnSpPr>
            <a:cxnSpLocks/>
          </p:cNvCxnSpPr>
          <p:nvPr/>
        </p:nvCxnSpPr>
        <p:spPr>
          <a:xfrm>
            <a:off x="5911076" y="673209"/>
            <a:ext cx="0" cy="5264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5323C9C-E17A-8488-EFCE-6CD19DFCAD79}"/>
              </a:ext>
            </a:extLst>
          </p:cNvPr>
          <p:cNvSpPr/>
          <p:nvPr/>
        </p:nvSpPr>
        <p:spPr>
          <a:xfrm>
            <a:off x="5812773" y="4551417"/>
            <a:ext cx="192544" cy="192544"/>
          </a:xfrm>
          <a:prstGeom prst="ellipse">
            <a:avLst/>
          </a:prstGeom>
          <a:solidFill>
            <a:srgbClr val="73F6F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
            </a:endParaRPr>
          </a:p>
        </p:txBody>
      </p:sp>
      <p:sp>
        <p:nvSpPr>
          <p:cNvPr id="15" name="Oval 14">
            <a:extLst>
              <a:ext uri="{FF2B5EF4-FFF2-40B4-BE49-F238E27FC236}">
                <a16:creationId xmlns:a16="http://schemas.microsoft.com/office/drawing/2014/main" id="{F345DC85-D7F1-FA0A-F3CB-7F767E285E54}"/>
              </a:ext>
            </a:extLst>
          </p:cNvPr>
          <p:cNvSpPr/>
          <p:nvPr/>
        </p:nvSpPr>
        <p:spPr>
          <a:xfrm>
            <a:off x="5812773" y="1954833"/>
            <a:ext cx="192544" cy="192544"/>
          </a:xfrm>
          <a:prstGeom prst="ellipse">
            <a:avLst/>
          </a:prstGeom>
          <a:solidFill>
            <a:srgbClr val="73F6F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
            </a:endParaRPr>
          </a:p>
        </p:txBody>
      </p:sp>
      <p:sp>
        <p:nvSpPr>
          <p:cNvPr id="16" name="Oval 15">
            <a:extLst>
              <a:ext uri="{FF2B5EF4-FFF2-40B4-BE49-F238E27FC236}">
                <a16:creationId xmlns:a16="http://schemas.microsoft.com/office/drawing/2014/main" id="{1B5D4821-E06C-FAE4-0CC6-30F17BA88832}"/>
              </a:ext>
            </a:extLst>
          </p:cNvPr>
          <p:cNvSpPr/>
          <p:nvPr/>
        </p:nvSpPr>
        <p:spPr>
          <a:xfrm>
            <a:off x="5812773" y="3236456"/>
            <a:ext cx="192544" cy="192544"/>
          </a:xfrm>
          <a:prstGeom prst="ellipse">
            <a:avLst/>
          </a:prstGeom>
          <a:solidFill>
            <a:srgbClr val="73F6F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
            </a:endParaRPr>
          </a:p>
        </p:txBody>
      </p:sp>
      <p:sp>
        <p:nvSpPr>
          <p:cNvPr id="17" name="Oval 16">
            <a:extLst>
              <a:ext uri="{FF2B5EF4-FFF2-40B4-BE49-F238E27FC236}">
                <a16:creationId xmlns:a16="http://schemas.microsoft.com/office/drawing/2014/main" id="{996DF5F9-DC86-0ED1-651B-2965883C4BBB}"/>
              </a:ext>
            </a:extLst>
          </p:cNvPr>
          <p:cNvSpPr/>
          <p:nvPr/>
        </p:nvSpPr>
        <p:spPr>
          <a:xfrm>
            <a:off x="5812773" y="673209"/>
            <a:ext cx="192544" cy="192544"/>
          </a:xfrm>
          <a:prstGeom prst="ellipse">
            <a:avLst/>
          </a:prstGeom>
          <a:solidFill>
            <a:srgbClr val="73F6F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
            </a:endParaRPr>
          </a:p>
        </p:txBody>
      </p:sp>
      <p:sp>
        <p:nvSpPr>
          <p:cNvPr id="19" name="TextBox 18">
            <a:extLst>
              <a:ext uri="{FF2B5EF4-FFF2-40B4-BE49-F238E27FC236}">
                <a16:creationId xmlns:a16="http://schemas.microsoft.com/office/drawing/2014/main" id="{25A424B2-9BB3-FF89-308F-0F2C3287DDEC}"/>
              </a:ext>
            </a:extLst>
          </p:cNvPr>
          <p:cNvSpPr txBox="1"/>
          <p:nvPr/>
        </p:nvSpPr>
        <p:spPr>
          <a:xfrm>
            <a:off x="4745549" y="1872834"/>
            <a:ext cx="1047328" cy="338554"/>
          </a:xfrm>
          <a:prstGeom prst="rect">
            <a:avLst/>
          </a:prstGeom>
          <a:noFill/>
        </p:spPr>
        <p:txBody>
          <a:bodyPr wrap="square" rtlCol="0">
            <a:spAutoFit/>
          </a:bodyPr>
          <a:lstStyle/>
          <a:p>
            <a:pPr algn="r"/>
            <a:r>
              <a:rPr lang="en-US" sz="1600" err="1">
                <a:latin typeface=""/>
              </a:rPr>
              <a:t>XGBoost</a:t>
            </a:r>
            <a:endParaRPr lang="en-US" sz="1600">
              <a:latin typeface=""/>
            </a:endParaRPr>
          </a:p>
        </p:txBody>
      </p:sp>
      <p:sp>
        <p:nvSpPr>
          <p:cNvPr id="20" name="TextBox 19">
            <a:extLst>
              <a:ext uri="{FF2B5EF4-FFF2-40B4-BE49-F238E27FC236}">
                <a16:creationId xmlns:a16="http://schemas.microsoft.com/office/drawing/2014/main" id="{EAF06B62-3A6F-F5FB-A558-EAF6076352F6}"/>
              </a:ext>
            </a:extLst>
          </p:cNvPr>
          <p:cNvSpPr txBox="1"/>
          <p:nvPr/>
        </p:nvSpPr>
        <p:spPr>
          <a:xfrm>
            <a:off x="6121485" y="3158168"/>
            <a:ext cx="2629265" cy="338554"/>
          </a:xfrm>
          <a:prstGeom prst="rect">
            <a:avLst/>
          </a:prstGeom>
          <a:noFill/>
        </p:spPr>
        <p:txBody>
          <a:bodyPr wrap="square" rtlCol="0">
            <a:spAutoFit/>
          </a:bodyPr>
          <a:lstStyle/>
          <a:p>
            <a:r>
              <a:rPr lang="en-US" sz="1600">
                <a:latin typeface=""/>
              </a:rPr>
              <a:t>Neural Networks</a:t>
            </a:r>
          </a:p>
        </p:txBody>
      </p:sp>
      <p:sp>
        <p:nvSpPr>
          <p:cNvPr id="21" name="TextBox 20">
            <a:extLst>
              <a:ext uri="{FF2B5EF4-FFF2-40B4-BE49-F238E27FC236}">
                <a16:creationId xmlns:a16="http://schemas.microsoft.com/office/drawing/2014/main" id="{FD40C2E9-5A7A-BFE0-B998-7BE53B3F1BE7}"/>
              </a:ext>
            </a:extLst>
          </p:cNvPr>
          <p:cNvSpPr txBox="1"/>
          <p:nvPr/>
        </p:nvSpPr>
        <p:spPr>
          <a:xfrm>
            <a:off x="5027871" y="4463023"/>
            <a:ext cx="765006" cy="338554"/>
          </a:xfrm>
          <a:prstGeom prst="rect">
            <a:avLst/>
          </a:prstGeom>
          <a:noFill/>
        </p:spPr>
        <p:txBody>
          <a:bodyPr wrap="square" rtlCol="0">
            <a:spAutoFit/>
          </a:bodyPr>
          <a:lstStyle/>
          <a:p>
            <a:pPr algn="r"/>
            <a:r>
              <a:rPr lang="en-US" sz="1600">
                <a:latin typeface=""/>
              </a:rPr>
              <a:t>BERT</a:t>
            </a:r>
          </a:p>
        </p:txBody>
      </p:sp>
      <p:sp>
        <p:nvSpPr>
          <p:cNvPr id="2" name="TextBox 1">
            <a:extLst>
              <a:ext uri="{FF2B5EF4-FFF2-40B4-BE49-F238E27FC236}">
                <a16:creationId xmlns:a16="http://schemas.microsoft.com/office/drawing/2014/main" id="{093AB975-B232-10EE-A194-C297CAFA20EB}"/>
              </a:ext>
            </a:extLst>
          </p:cNvPr>
          <p:cNvSpPr txBox="1"/>
          <p:nvPr/>
        </p:nvSpPr>
        <p:spPr>
          <a:xfrm>
            <a:off x="6005316" y="603528"/>
            <a:ext cx="2063261" cy="338554"/>
          </a:xfrm>
          <a:prstGeom prst="rect">
            <a:avLst/>
          </a:prstGeom>
          <a:noFill/>
        </p:spPr>
        <p:txBody>
          <a:bodyPr wrap="square" rtlCol="0">
            <a:spAutoFit/>
          </a:bodyPr>
          <a:lstStyle/>
          <a:p>
            <a:r>
              <a:rPr lang="en-US" sz="1600">
                <a:latin typeface=""/>
              </a:rPr>
              <a:t>Quantile Regression</a:t>
            </a:r>
          </a:p>
        </p:txBody>
      </p:sp>
      <p:sp>
        <p:nvSpPr>
          <p:cNvPr id="6" name="Oval 5">
            <a:extLst>
              <a:ext uri="{FF2B5EF4-FFF2-40B4-BE49-F238E27FC236}">
                <a16:creationId xmlns:a16="http://schemas.microsoft.com/office/drawing/2014/main" id="{CFF17025-0AC2-82C5-3532-D712FBA52E69}"/>
              </a:ext>
            </a:extLst>
          </p:cNvPr>
          <p:cNvSpPr/>
          <p:nvPr/>
        </p:nvSpPr>
        <p:spPr>
          <a:xfrm>
            <a:off x="5819079" y="5866378"/>
            <a:ext cx="192544" cy="192544"/>
          </a:xfrm>
          <a:prstGeom prst="ellipse">
            <a:avLst/>
          </a:prstGeom>
          <a:solidFill>
            <a:srgbClr val="73F6F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
            </a:endParaRPr>
          </a:p>
        </p:txBody>
      </p:sp>
      <p:sp>
        <p:nvSpPr>
          <p:cNvPr id="7" name="TextBox 6">
            <a:extLst>
              <a:ext uri="{FF2B5EF4-FFF2-40B4-BE49-F238E27FC236}">
                <a16:creationId xmlns:a16="http://schemas.microsoft.com/office/drawing/2014/main" id="{B20190FE-C013-4A68-A171-C3723D185BFA}"/>
              </a:ext>
            </a:extLst>
          </p:cNvPr>
          <p:cNvSpPr txBox="1"/>
          <p:nvPr/>
        </p:nvSpPr>
        <p:spPr>
          <a:xfrm>
            <a:off x="6096000" y="5793373"/>
            <a:ext cx="1331359" cy="338554"/>
          </a:xfrm>
          <a:prstGeom prst="rect">
            <a:avLst/>
          </a:prstGeom>
          <a:noFill/>
        </p:spPr>
        <p:txBody>
          <a:bodyPr wrap="square" rtlCol="0">
            <a:spAutoFit/>
          </a:bodyPr>
          <a:lstStyle/>
          <a:p>
            <a:pPr algn="r"/>
            <a:r>
              <a:rPr lang="en-US" sz="1600" dirty="0">
                <a:latin typeface=""/>
              </a:rPr>
              <a:t>Comparison</a:t>
            </a:r>
          </a:p>
        </p:txBody>
      </p:sp>
    </p:spTree>
    <p:extLst>
      <p:ext uri="{BB962C8B-B14F-4D97-AF65-F5344CB8AC3E}">
        <p14:creationId xmlns:p14="http://schemas.microsoft.com/office/powerpoint/2010/main" val="3679696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9BF57-53AE-123D-32D7-8DAB38BE4D10}"/>
            </a:ext>
          </a:extLst>
        </p:cNvPr>
        <p:cNvGrpSpPr/>
        <p:nvPr/>
      </p:nvGrpSpPr>
      <p:grpSpPr>
        <a:xfrm>
          <a:off x="0" y="0"/>
          <a:ext cx="0" cy="0"/>
          <a:chOff x="0" y="0"/>
          <a:chExt cx="0" cy="0"/>
        </a:xfrm>
      </p:grpSpPr>
      <p:sp>
        <p:nvSpPr>
          <p:cNvPr id="16" name="Title 1">
            <a:extLst>
              <a:ext uri="{FF2B5EF4-FFF2-40B4-BE49-F238E27FC236}">
                <a16:creationId xmlns:a16="http://schemas.microsoft.com/office/drawing/2014/main" id="{39C32BC5-8A76-E71F-6844-FD149ECFB24E}"/>
              </a:ext>
            </a:extLst>
          </p:cNvPr>
          <p:cNvSpPr txBox="1">
            <a:spLocks/>
          </p:cNvSpPr>
          <p:nvPr/>
        </p:nvSpPr>
        <p:spPr>
          <a:xfrm>
            <a:off x="838199" y="492370"/>
            <a:ext cx="10515600" cy="92067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Porter Bold DEMO" pitchFamily="2" charset="0"/>
                <a:ea typeface="+mj-ea"/>
                <a:cs typeface="+mj-cs"/>
              </a:defRPr>
            </a:lvl1pPr>
          </a:lstStyle>
          <a:p>
            <a:r>
              <a:rPr lang="en-GB"/>
              <a:t>Weightings for Statistical Models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224411A-E797-99C5-FE37-71C5788527F7}"/>
                  </a:ext>
                </a:extLst>
              </p:cNvPr>
              <p:cNvSpPr txBox="1"/>
              <p:nvPr/>
            </p:nvSpPr>
            <p:spPr>
              <a:xfrm>
                <a:off x="-350960" y="4226043"/>
                <a:ext cx="6093912" cy="13653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sz="2800" smtClean="0">
                          <a:solidFill>
                            <a:schemeClr val="tx1"/>
                          </a:solidFill>
                          <a:latin typeface="Cambria Math" panose="02040503050406030204" pitchFamily="18" charset="0"/>
                        </a:rPr>
                        <m:t>S</m:t>
                      </m:r>
                      <m:r>
                        <m:rPr>
                          <m:sty m:val="p"/>
                        </m:rPr>
                        <a:rPr lang="en-GB" sz="2800" i="0">
                          <a:solidFill>
                            <a:schemeClr val="tx1"/>
                          </a:solidFill>
                          <a:latin typeface="Cambria Math" panose="02040503050406030204" pitchFamily="18" charset="0"/>
                        </a:rPr>
                        <m:t>E</m:t>
                      </m:r>
                      <m:r>
                        <a:rPr lang="en-GB" sz="2800" i="0">
                          <a:solidFill>
                            <a:schemeClr val="tx1"/>
                          </a:solidFill>
                          <a:latin typeface="Cambria Math" panose="02040503050406030204" pitchFamily="18" charset="0"/>
                        </a:rPr>
                        <m:t>=</m:t>
                      </m:r>
                      <m:rad>
                        <m:radPr>
                          <m:degHide m:val="on"/>
                          <m:ctrlPr>
                            <a:rPr lang="en-GB" sz="2800" i="1">
                              <a:solidFill>
                                <a:schemeClr val="tx1"/>
                              </a:solidFill>
                              <a:latin typeface="Cambria Math" panose="02040503050406030204" pitchFamily="18" charset="0"/>
                            </a:rPr>
                          </m:ctrlPr>
                        </m:radPr>
                        <m:deg/>
                        <m:e>
                          <m:f>
                            <m:fPr>
                              <m:ctrlPr>
                                <a:rPr lang="en-GB" sz="2800" i="1">
                                  <a:solidFill>
                                    <a:schemeClr val="tx1"/>
                                  </a:solidFill>
                                  <a:latin typeface="Cambria Math" panose="02040503050406030204" pitchFamily="18" charset="0"/>
                                </a:rPr>
                              </m:ctrlPr>
                            </m:fPr>
                            <m:num>
                              <m:r>
                                <a:rPr lang="en-GB" sz="2800" i="1">
                                  <a:solidFill>
                                    <a:schemeClr val="tx1"/>
                                  </a:solidFill>
                                  <a:latin typeface="Cambria Math" panose="02040503050406030204" pitchFamily="18" charset="0"/>
                                </a:rPr>
                                <m:t>𝐻</m:t>
                              </m:r>
                              <m:d>
                                <m:dPr>
                                  <m:ctrlPr>
                                    <a:rPr lang="en-GB" sz="2800" i="1">
                                      <a:solidFill>
                                        <a:schemeClr val="tx1"/>
                                      </a:solidFill>
                                      <a:latin typeface="Cambria Math" panose="02040503050406030204" pitchFamily="18" charset="0"/>
                                    </a:rPr>
                                  </m:ctrlPr>
                                </m:dPr>
                                <m:e>
                                  <m:r>
                                    <a:rPr lang="en-GB" sz="2800" i="0">
                                      <a:solidFill>
                                        <a:schemeClr val="tx1"/>
                                      </a:solidFill>
                                      <a:latin typeface="Cambria Math" panose="02040503050406030204" pitchFamily="18" charset="0"/>
                                    </a:rPr>
                                    <m:t>1−</m:t>
                                  </m:r>
                                  <m:r>
                                    <a:rPr lang="en-GB" sz="2800" i="1">
                                      <a:solidFill>
                                        <a:schemeClr val="tx1"/>
                                      </a:solidFill>
                                      <a:latin typeface="Cambria Math" panose="02040503050406030204" pitchFamily="18" charset="0"/>
                                    </a:rPr>
                                    <m:t>𝐻</m:t>
                                  </m:r>
                                </m:e>
                              </m:d>
                            </m:num>
                            <m:den>
                              <m:r>
                                <a:rPr lang="en-GB" sz="2800" i="1">
                                  <a:solidFill>
                                    <a:schemeClr val="tx1"/>
                                  </a:solidFill>
                                  <a:latin typeface="Cambria Math" panose="02040503050406030204" pitchFamily="18" charset="0"/>
                                </a:rPr>
                                <m:t>𝑛</m:t>
                              </m:r>
                            </m:den>
                          </m:f>
                        </m:e>
                      </m:rad>
                    </m:oMath>
                  </m:oMathPara>
                </a14:m>
                <a:endParaRPr lang="en-GB"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xmlns="">
          <p:sp>
            <p:nvSpPr>
              <p:cNvPr id="19" name="TextBox 18">
                <a:extLst>
                  <a:ext uri="{FF2B5EF4-FFF2-40B4-BE49-F238E27FC236}">
                    <a16:creationId xmlns:a16="http://schemas.microsoft.com/office/drawing/2014/main" id="{C224411A-E797-99C5-FE37-71C5788527F7}"/>
                  </a:ext>
                </a:extLst>
              </p:cNvPr>
              <p:cNvSpPr txBox="1">
                <a:spLocks noRot="1" noChangeAspect="1" noMove="1" noResize="1" noEditPoints="1" noAdjustHandles="1" noChangeArrowheads="1" noChangeShapeType="1" noTextEdit="1"/>
              </p:cNvSpPr>
              <p:nvPr/>
            </p:nvSpPr>
            <p:spPr>
              <a:xfrm>
                <a:off x="-350960" y="4226043"/>
                <a:ext cx="6093912" cy="1365374"/>
              </a:xfrm>
              <a:prstGeom prst="rect">
                <a:avLst/>
              </a:prstGeom>
              <a:blipFill>
                <a:blip r:embed="rId3"/>
                <a:stretch>
                  <a:fillRect/>
                </a:stretch>
              </a:blipFill>
            </p:spPr>
            <p:txBody>
              <a:bodyPr/>
              <a:lstStyle/>
              <a:p>
                <a:r>
                  <a:rPr lang="en-CH">
                    <a:noFill/>
                  </a:rPr>
                  <a:t> </a:t>
                </a:r>
              </a:p>
            </p:txBody>
          </p:sp>
        </mc:Fallback>
      </mc:AlternateContent>
      <p:sp>
        <p:nvSpPr>
          <p:cNvPr id="20" name="Subtitle 2">
            <a:extLst>
              <a:ext uri="{FF2B5EF4-FFF2-40B4-BE49-F238E27FC236}">
                <a16:creationId xmlns:a16="http://schemas.microsoft.com/office/drawing/2014/main" id="{A00A5236-D94E-43C2-3978-7FA621F26E50}"/>
              </a:ext>
            </a:extLst>
          </p:cNvPr>
          <p:cNvSpPr txBox="1">
            <a:spLocks/>
          </p:cNvSpPr>
          <p:nvPr/>
        </p:nvSpPr>
        <p:spPr>
          <a:xfrm>
            <a:off x="838199" y="5591417"/>
            <a:ext cx="4496382" cy="47117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rgbClr val="57EFFC"/>
                </a:solidFill>
                <a:latin typeface="PORTER BOLD DEMO" pitchFamily="2" charset="0"/>
                <a:ea typeface="+mn-ea"/>
                <a:cs typeface="Beirut"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Montserrat" pitchFamily="2"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tserrat" pitchFamily="2"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GB" dirty="0"/>
              <a:t>Standard Error</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13E8314-C846-66E2-CE77-E64B659EFD7A}"/>
                  </a:ext>
                </a:extLst>
              </p:cNvPr>
              <p:cNvSpPr txBox="1"/>
              <p:nvPr/>
            </p:nvSpPr>
            <p:spPr>
              <a:xfrm>
                <a:off x="1088489" y="2064496"/>
                <a:ext cx="3344449" cy="9503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800" i="1" smtClean="0">
                          <a:solidFill>
                            <a:schemeClr val="tx1"/>
                          </a:solidFill>
                          <a:latin typeface="Cambria Math" panose="02040503050406030204" pitchFamily="18" charset="0"/>
                        </a:rPr>
                        <m:t>𝐻</m:t>
                      </m:r>
                      <m:r>
                        <a:rPr lang="en-GB" sz="2800" i="0">
                          <a:solidFill>
                            <a:schemeClr val="tx1"/>
                          </a:solidFill>
                          <a:latin typeface="Cambria Math" panose="02040503050406030204" pitchFamily="18" charset="0"/>
                        </a:rPr>
                        <m:t>=</m:t>
                      </m:r>
                      <m:f>
                        <m:fPr>
                          <m:ctrlPr>
                            <a:rPr lang="en-GB" sz="2800" i="1">
                              <a:solidFill>
                                <a:schemeClr val="tx1"/>
                              </a:solidFill>
                              <a:latin typeface="Cambria Math" panose="02040503050406030204" pitchFamily="18" charset="0"/>
                            </a:rPr>
                          </m:ctrlPr>
                        </m:fPr>
                        <m:num>
                          <m:sSup>
                            <m:sSupPr>
                              <m:ctrlPr>
                                <a:rPr lang="en-GB" sz="2800" i="1">
                                  <a:solidFill>
                                    <a:schemeClr val="tx1"/>
                                  </a:solidFill>
                                  <a:latin typeface="Cambria Math" panose="02040503050406030204" pitchFamily="18" charset="0"/>
                                </a:rPr>
                              </m:ctrlPr>
                            </m:sSupPr>
                            <m:e>
                              <m:r>
                                <a:rPr lang="en-GB" sz="2800" i="1">
                                  <a:solidFill>
                                    <a:schemeClr val="tx1"/>
                                  </a:solidFill>
                                  <a:latin typeface="Cambria Math" panose="02040503050406030204" pitchFamily="18" charset="0"/>
                                </a:rPr>
                                <m:t>𝐻</m:t>
                              </m:r>
                            </m:e>
                            <m:sup>
                              <m:r>
                                <a:rPr lang="en-GB" sz="2800" i="0">
                                  <a:solidFill>
                                    <a:schemeClr val="tx1"/>
                                  </a:solidFill>
                                  <a:latin typeface="Cambria Math" panose="02040503050406030204" pitchFamily="18" charset="0"/>
                                </a:rPr>
                                <m:t>+</m:t>
                              </m:r>
                            </m:sup>
                          </m:sSup>
                        </m:num>
                        <m:den>
                          <m:sSup>
                            <m:sSupPr>
                              <m:ctrlPr>
                                <a:rPr lang="en-GB" sz="2800" i="1">
                                  <a:solidFill>
                                    <a:schemeClr val="tx1"/>
                                  </a:solidFill>
                                  <a:latin typeface="Cambria Math" panose="02040503050406030204" pitchFamily="18" charset="0"/>
                                </a:rPr>
                              </m:ctrlPr>
                            </m:sSupPr>
                            <m:e>
                              <m:r>
                                <a:rPr lang="en-GB" sz="2800" i="1">
                                  <a:solidFill>
                                    <a:schemeClr val="tx1"/>
                                  </a:solidFill>
                                  <a:latin typeface="Cambria Math" panose="02040503050406030204" pitchFamily="18" charset="0"/>
                                </a:rPr>
                                <m:t>𝐻</m:t>
                              </m:r>
                            </m:e>
                            <m:sup>
                              <m:r>
                                <a:rPr lang="en-GB" sz="2800" i="0">
                                  <a:solidFill>
                                    <a:schemeClr val="tx1"/>
                                  </a:solidFill>
                                  <a:latin typeface="Cambria Math" panose="02040503050406030204" pitchFamily="18" charset="0"/>
                                </a:rPr>
                                <m:t>+</m:t>
                              </m:r>
                            </m:sup>
                          </m:sSup>
                          <m:r>
                            <a:rPr lang="en-GB" sz="2800" i="0">
                              <a:solidFill>
                                <a:schemeClr val="tx1"/>
                              </a:solidFill>
                              <a:latin typeface="Cambria Math" panose="02040503050406030204" pitchFamily="18" charset="0"/>
                            </a:rPr>
                            <m:t>+</m:t>
                          </m:r>
                          <m:sSup>
                            <m:sSupPr>
                              <m:ctrlPr>
                                <a:rPr lang="en-GB" sz="2800" i="1">
                                  <a:solidFill>
                                    <a:schemeClr val="tx1"/>
                                  </a:solidFill>
                                  <a:latin typeface="Cambria Math" panose="02040503050406030204" pitchFamily="18" charset="0"/>
                                </a:rPr>
                              </m:ctrlPr>
                            </m:sSupPr>
                            <m:e>
                              <m:r>
                                <a:rPr lang="en-GB" sz="2800" i="1">
                                  <a:solidFill>
                                    <a:schemeClr val="tx1"/>
                                  </a:solidFill>
                                  <a:latin typeface="Cambria Math" panose="02040503050406030204" pitchFamily="18" charset="0"/>
                                </a:rPr>
                                <m:t>𝐻</m:t>
                              </m:r>
                            </m:e>
                            <m:sup>
                              <m:r>
                                <a:rPr lang="en-GB" sz="2800" i="0">
                                  <a:solidFill>
                                    <a:schemeClr val="tx1"/>
                                  </a:solidFill>
                                  <a:latin typeface="Cambria Math" panose="02040503050406030204" pitchFamily="18" charset="0"/>
                                </a:rPr>
                                <m:t>−</m:t>
                              </m:r>
                            </m:sup>
                          </m:sSup>
                        </m:den>
                      </m:f>
                    </m:oMath>
                  </m:oMathPara>
                </a14:m>
                <a:endParaRPr lang="en-GB" sz="2800"/>
              </a:p>
            </p:txBody>
          </p:sp>
        </mc:Choice>
        <mc:Fallback xmlns="">
          <p:sp>
            <p:nvSpPr>
              <p:cNvPr id="22" name="TextBox 21">
                <a:extLst>
                  <a:ext uri="{FF2B5EF4-FFF2-40B4-BE49-F238E27FC236}">
                    <a16:creationId xmlns:a16="http://schemas.microsoft.com/office/drawing/2014/main" id="{B13E8314-C846-66E2-CE77-E64B659EFD7A}"/>
                  </a:ext>
                </a:extLst>
              </p:cNvPr>
              <p:cNvSpPr txBox="1">
                <a:spLocks noRot="1" noChangeAspect="1" noMove="1" noResize="1" noEditPoints="1" noAdjustHandles="1" noChangeArrowheads="1" noChangeShapeType="1" noTextEdit="1"/>
              </p:cNvSpPr>
              <p:nvPr/>
            </p:nvSpPr>
            <p:spPr>
              <a:xfrm>
                <a:off x="1088489" y="2064496"/>
                <a:ext cx="3344449" cy="950388"/>
              </a:xfrm>
              <a:prstGeom prst="rect">
                <a:avLst/>
              </a:prstGeom>
              <a:blipFill>
                <a:blip r:embed="rId4"/>
                <a:stretch>
                  <a:fillRect/>
                </a:stretch>
              </a:blipFill>
            </p:spPr>
            <p:txBody>
              <a:bodyPr/>
              <a:lstStyle/>
              <a:p>
                <a:r>
                  <a:rPr lang="en-GB">
                    <a:noFill/>
                  </a:rPr>
                  <a:t> </a:t>
                </a:r>
              </a:p>
            </p:txBody>
          </p:sp>
        </mc:Fallback>
      </mc:AlternateContent>
      <p:cxnSp>
        <p:nvCxnSpPr>
          <p:cNvPr id="23" name="Straight Arrow Connector 22">
            <a:extLst>
              <a:ext uri="{FF2B5EF4-FFF2-40B4-BE49-F238E27FC236}">
                <a16:creationId xmlns:a16="http://schemas.microsoft.com/office/drawing/2014/main" id="{AF1669AD-4D02-A731-4240-FD56E2F1E849}"/>
              </a:ext>
            </a:extLst>
          </p:cNvPr>
          <p:cNvCxnSpPr>
            <a:cxnSpLocks/>
          </p:cNvCxnSpPr>
          <p:nvPr/>
        </p:nvCxnSpPr>
        <p:spPr>
          <a:xfrm>
            <a:off x="4171980" y="2631957"/>
            <a:ext cx="2855934"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F54B069-2AA1-A3D7-9E8F-2F7019630710}"/>
                  </a:ext>
                </a:extLst>
              </p:cNvPr>
              <p:cNvSpPr txBox="1"/>
              <p:nvPr/>
            </p:nvSpPr>
            <p:spPr>
              <a:xfrm>
                <a:off x="7027914" y="2064496"/>
                <a:ext cx="3344449" cy="9503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800" b="0" i="1" smtClean="0">
                          <a:solidFill>
                            <a:schemeClr val="tx1"/>
                          </a:solidFill>
                          <a:latin typeface="Cambria Math" panose="02040503050406030204" pitchFamily="18" charset="0"/>
                        </a:rPr>
                        <m:t>𝐻</m:t>
                      </m:r>
                      <m:r>
                        <a:rPr lang="en-GB" sz="2800" i="0">
                          <a:solidFill>
                            <a:schemeClr val="tx1"/>
                          </a:solidFill>
                          <a:latin typeface="Cambria Math" panose="02040503050406030204" pitchFamily="18" charset="0"/>
                        </a:rPr>
                        <m:t>=</m:t>
                      </m:r>
                      <m:f>
                        <m:fPr>
                          <m:ctrlPr>
                            <a:rPr lang="en-GB" sz="2800" i="1">
                              <a:solidFill>
                                <a:schemeClr val="tx1"/>
                              </a:solidFill>
                              <a:latin typeface="Cambria Math" panose="02040503050406030204" pitchFamily="18" charset="0"/>
                            </a:rPr>
                          </m:ctrlPr>
                        </m:fPr>
                        <m:num>
                          <m:sSup>
                            <m:sSupPr>
                              <m:ctrlPr>
                                <a:rPr lang="en-GB" sz="2800" i="1">
                                  <a:solidFill>
                                    <a:schemeClr val="tx1"/>
                                  </a:solidFill>
                                  <a:latin typeface="Cambria Math" panose="02040503050406030204" pitchFamily="18" charset="0"/>
                                </a:rPr>
                              </m:ctrlPr>
                            </m:sSupPr>
                            <m:e>
                              <m:r>
                                <a:rPr lang="en-GB" sz="2800" i="1">
                                  <a:solidFill>
                                    <a:schemeClr val="tx1"/>
                                  </a:solidFill>
                                  <a:latin typeface="Cambria Math" panose="02040503050406030204" pitchFamily="18" charset="0"/>
                                </a:rPr>
                                <m:t>𝐻</m:t>
                              </m:r>
                            </m:e>
                            <m:sup>
                              <m:r>
                                <a:rPr lang="en-GB" sz="2800" i="0">
                                  <a:solidFill>
                                    <a:schemeClr val="tx1"/>
                                  </a:solidFill>
                                  <a:latin typeface="Cambria Math" panose="02040503050406030204" pitchFamily="18" charset="0"/>
                                </a:rPr>
                                <m:t>+</m:t>
                              </m:r>
                            </m:sup>
                          </m:sSup>
                          <m:r>
                            <a:rPr lang="en-GB" sz="2800" b="0" i="1" smtClean="0">
                              <a:solidFill>
                                <a:schemeClr val="tx1"/>
                              </a:solidFill>
                              <a:latin typeface="Cambria Math" panose="02040503050406030204" pitchFamily="18" charset="0"/>
                            </a:rPr>
                            <m:t>+1</m:t>
                          </m:r>
                        </m:num>
                        <m:den>
                          <m:sSup>
                            <m:sSupPr>
                              <m:ctrlPr>
                                <a:rPr lang="en-GB" sz="2800" i="1">
                                  <a:solidFill>
                                    <a:schemeClr val="tx1"/>
                                  </a:solidFill>
                                  <a:latin typeface="Cambria Math" panose="02040503050406030204" pitchFamily="18" charset="0"/>
                                </a:rPr>
                              </m:ctrlPr>
                            </m:sSupPr>
                            <m:e>
                              <m:r>
                                <a:rPr lang="en-GB" sz="2800" i="1">
                                  <a:solidFill>
                                    <a:schemeClr val="tx1"/>
                                  </a:solidFill>
                                  <a:latin typeface="Cambria Math" panose="02040503050406030204" pitchFamily="18" charset="0"/>
                                </a:rPr>
                                <m:t>𝐻</m:t>
                              </m:r>
                            </m:e>
                            <m:sup>
                              <m:r>
                                <a:rPr lang="en-GB" sz="2800" i="0">
                                  <a:solidFill>
                                    <a:schemeClr val="tx1"/>
                                  </a:solidFill>
                                  <a:latin typeface="Cambria Math" panose="02040503050406030204" pitchFamily="18" charset="0"/>
                                </a:rPr>
                                <m:t>+</m:t>
                              </m:r>
                            </m:sup>
                          </m:sSup>
                          <m:r>
                            <a:rPr lang="en-GB" sz="2800" i="0">
                              <a:solidFill>
                                <a:schemeClr val="tx1"/>
                              </a:solidFill>
                              <a:latin typeface="Cambria Math" panose="02040503050406030204" pitchFamily="18" charset="0"/>
                            </a:rPr>
                            <m:t>+</m:t>
                          </m:r>
                          <m:sSup>
                            <m:sSupPr>
                              <m:ctrlPr>
                                <a:rPr lang="en-GB" sz="2800" i="1">
                                  <a:solidFill>
                                    <a:schemeClr val="tx1"/>
                                  </a:solidFill>
                                  <a:latin typeface="Cambria Math" panose="02040503050406030204" pitchFamily="18" charset="0"/>
                                </a:rPr>
                              </m:ctrlPr>
                            </m:sSupPr>
                            <m:e>
                              <m:r>
                                <a:rPr lang="en-GB" sz="2800" i="1">
                                  <a:solidFill>
                                    <a:schemeClr val="tx1"/>
                                  </a:solidFill>
                                  <a:latin typeface="Cambria Math" panose="02040503050406030204" pitchFamily="18" charset="0"/>
                                </a:rPr>
                                <m:t>𝐻</m:t>
                              </m:r>
                            </m:e>
                            <m:sup>
                              <m:r>
                                <a:rPr lang="en-GB" sz="2800" i="0">
                                  <a:solidFill>
                                    <a:schemeClr val="tx1"/>
                                  </a:solidFill>
                                  <a:latin typeface="Cambria Math" panose="02040503050406030204" pitchFamily="18" charset="0"/>
                                </a:rPr>
                                <m:t>−</m:t>
                              </m:r>
                            </m:sup>
                          </m:sSup>
                          <m:r>
                            <a:rPr lang="en-GB" sz="2800" b="0" i="1" smtClean="0">
                              <a:solidFill>
                                <a:schemeClr val="tx1"/>
                              </a:solidFill>
                              <a:latin typeface="Cambria Math" panose="02040503050406030204" pitchFamily="18" charset="0"/>
                            </a:rPr>
                            <m:t>+2</m:t>
                          </m:r>
                        </m:den>
                      </m:f>
                    </m:oMath>
                  </m:oMathPara>
                </a14:m>
                <a:endParaRPr lang="en-GB" sz="2800"/>
              </a:p>
            </p:txBody>
          </p:sp>
        </mc:Choice>
        <mc:Fallback xmlns="">
          <p:sp>
            <p:nvSpPr>
              <p:cNvPr id="26" name="TextBox 25">
                <a:extLst>
                  <a:ext uri="{FF2B5EF4-FFF2-40B4-BE49-F238E27FC236}">
                    <a16:creationId xmlns:a16="http://schemas.microsoft.com/office/drawing/2014/main" id="{9F54B069-2AA1-A3D7-9E8F-2F7019630710}"/>
                  </a:ext>
                </a:extLst>
              </p:cNvPr>
              <p:cNvSpPr txBox="1">
                <a:spLocks noRot="1" noChangeAspect="1" noMove="1" noResize="1" noEditPoints="1" noAdjustHandles="1" noChangeArrowheads="1" noChangeShapeType="1" noTextEdit="1"/>
              </p:cNvSpPr>
              <p:nvPr/>
            </p:nvSpPr>
            <p:spPr>
              <a:xfrm>
                <a:off x="7027914" y="2064496"/>
                <a:ext cx="3344449" cy="950388"/>
              </a:xfrm>
              <a:prstGeom prst="rect">
                <a:avLst/>
              </a:prstGeom>
              <a:blipFill>
                <a:blip r:embed="rId5"/>
                <a:stretch>
                  <a:fillRect/>
                </a:stretch>
              </a:blipFill>
            </p:spPr>
            <p:txBody>
              <a:bodyPr/>
              <a:lstStyle/>
              <a:p>
                <a:r>
                  <a:rPr lang="en-GB">
                    <a:noFill/>
                  </a:rPr>
                  <a:t> </a:t>
                </a:r>
              </a:p>
            </p:txBody>
          </p:sp>
        </mc:Fallback>
      </mc:AlternateContent>
      <p:sp>
        <p:nvSpPr>
          <p:cNvPr id="27" name="Rounded Rectangle 3">
            <a:extLst>
              <a:ext uri="{FF2B5EF4-FFF2-40B4-BE49-F238E27FC236}">
                <a16:creationId xmlns:a16="http://schemas.microsoft.com/office/drawing/2014/main" id="{9BC71AA5-6DB4-0CF7-5512-8431ECCDEF17}"/>
              </a:ext>
            </a:extLst>
          </p:cNvPr>
          <p:cNvSpPr/>
          <p:nvPr/>
        </p:nvSpPr>
        <p:spPr>
          <a:xfrm>
            <a:off x="4325637" y="2011112"/>
            <a:ext cx="2548620" cy="475838"/>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
              </a:rPr>
              <a:t>Laplace Smoothing</a:t>
            </a:r>
          </a:p>
        </p:txBody>
      </p:sp>
      <p:sp>
        <p:nvSpPr>
          <p:cNvPr id="28" name="Subtitle 2">
            <a:extLst>
              <a:ext uri="{FF2B5EF4-FFF2-40B4-BE49-F238E27FC236}">
                <a16:creationId xmlns:a16="http://schemas.microsoft.com/office/drawing/2014/main" id="{CD51748E-E7EE-C3C9-9090-7A79DC37F9F4}"/>
              </a:ext>
            </a:extLst>
          </p:cNvPr>
          <p:cNvSpPr txBox="1">
            <a:spLocks/>
          </p:cNvSpPr>
          <p:nvPr/>
        </p:nvSpPr>
        <p:spPr>
          <a:xfrm>
            <a:off x="3049044" y="3085020"/>
            <a:ext cx="6093912" cy="61309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rgbClr val="57EFFC"/>
                </a:solidFill>
                <a:latin typeface="PORTER BOLD DEMO" pitchFamily="2" charset="0"/>
                <a:ea typeface="+mn-ea"/>
                <a:cs typeface="Beirut"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Montserrat" pitchFamily="2"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tserrat" pitchFamily="2"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GB"/>
              <a:t>Helpfulness in Standard Error</a:t>
            </a:r>
          </a:p>
        </p:txBody>
      </p:sp>
      <p:sp>
        <p:nvSpPr>
          <p:cNvPr id="29" name="Subtitle 2">
            <a:extLst>
              <a:ext uri="{FF2B5EF4-FFF2-40B4-BE49-F238E27FC236}">
                <a16:creationId xmlns:a16="http://schemas.microsoft.com/office/drawing/2014/main" id="{A1698752-7A9A-0E15-F497-7F37D5979B1F}"/>
              </a:ext>
            </a:extLst>
          </p:cNvPr>
          <p:cNvSpPr txBox="1">
            <a:spLocks/>
          </p:cNvSpPr>
          <p:nvPr/>
        </p:nvSpPr>
        <p:spPr>
          <a:xfrm>
            <a:off x="5975958" y="5591417"/>
            <a:ext cx="4496382" cy="47117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rgbClr val="57EFFC"/>
                </a:solidFill>
                <a:latin typeface="PORTER BOLD DEMO" pitchFamily="2" charset="0"/>
                <a:ea typeface="+mn-ea"/>
                <a:cs typeface="Beirut"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Montserrat" pitchFamily="2"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tserrat" pitchFamily="2"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GB"/>
              <a:t>Weight</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1DA0FB3-F048-8479-846E-F995374770C6}"/>
                  </a:ext>
                </a:extLst>
              </p:cNvPr>
              <p:cNvSpPr txBox="1"/>
              <p:nvPr/>
            </p:nvSpPr>
            <p:spPr>
              <a:xfrm>
                <a:off x="5076755" y="4459248"/>
                <a:ext cx="6093912"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𝑤</m:t>
                      </m:r>
                      <m:r>
                        <a:rPr lang="en-GB" sz="2800" i="0">
                          <a:solidFill>
                            <a:schemeClr val="tx1"/>
                          </a:solidFill>
                          <a:latin typeface="Cambria Math" panose="02040503050406030204" pitchFamily="18" charset="0"/>
                        </a:rPr>
                        <m:t>=</m:t>
                      </m:r>
                      <m:f>
                        <m:fPr>
                          <m:ctrlPr>
                            <a:rPr lang="en-GB" sz="2800" b="0" i="1" smtClean="0">
                              <a:solidFill>
                                <a:schemeClr val="tx1"/>
                              </a:solidFill>
                              <a:latin typeface="Cambria Math" panose="02040503050406030204" pitchFamily="18" charset="0"/>
                            </a:rPr>
                          </m:ctrlPr>
                        </m:fPr>
                        <m:num>
                          <m:r>
                            <a:rPr lang="en-GB" sz="2800" b="0" i="1" smtClean="0">
                              <a:solidFill>
                                <a:schemeClr val="tx1"/>
                              </a:solidFill>
                              <a:latin typeface="Cambria Math" panose="02040503050406030204" pitchFamily="18" charset="0"/>
                            </a:rPr>
                            <m:t>1</m:t>
                          </m:r>
                        </m:num>
                        <m:den>
                          <m:r>
                            <m:rPr>
                              <m:sty m:val="p"/>
                            </m:rPr>
                            <a:rPr lang="en-GB" sz="2800" b="0" i="0" smtClean="0">
                              <a:solidFill>
                                <a:schemeClr val="tx1"/>
                              </a:solidFill>
                              <a:latin typeface="Cambria Math" panose="02040503050406030204" pitchFamily="18" charset="0"/>
                            </a:rPr>
                            <m:t>S</m:t>
                          </m:r>
                          <m:sSup>
                            <m:sSupPr>
                              <m:ctrlPr>
                                <a:rPr lang="en-GB" sz="2800" b="0" i="1" smtClean="0">
                                  <a:solidFill>
                                    <a:schemeClr val="tx1"/>
                                  </a:solidFill>
                                  <a:latin typeface="Cambria Math" panose="02040503050406030204" pitchFamily="18" charset="0"/>
                                </a:rPr>
                              </m:ctrlPr>
                            </m:sSupPr>
                            <m:e>
                              <m:r>
                                <m:rPr>
                                  <m:sty m:val="p"/>
                                </m:rPr>
                                <a:rPr lang="en-GB" sz="2800" b="0" i="0" smtClean="0">
                                  <a:solidFill>
                                    <a:schemeClr val="tx1"/>
                                  </a:solidFill>
                                  <a:latin typeface="Cambria Math" panose="02040503050406030204" pitchFamily="18" charset="0"/>
                                </a:rPr>
                                <m:t>E</m:t>
                              </m:r>
                            </m:e>
                            <m:sup>
                              <m:r>
                                <a:rPr lang="en-GB" sz="2800" b="0" i="0" smtClean="0">
                                  <a:solidFill>
                                    <a:schemeClr val="tx1"/>
                                  </a:solidFill>
                                  <a:latin typeface="Cambria Math" panose="02040503050406030204" pitchFamily="18" charset="0"/>
                                </a:rPr>
                                <m:t>2</m:t>
                              </m:r>
                            </m:sup>
                          </m:sSup>
                        </m:den>
                      </m:f>
                    </m:oMath>
                  </m:oMathPara>
                </a14:m>
                <a:endParaRPr lang="en-GB">
                  <a:solidFill>
                    <a:schemeClr val="tx1"/>
                  </a:solidFill>
                </a:endParaRPr>
              </a:p>
            </p:txBody>
          </p:sp>
        </mc:Choice>
        <mc:Fallback xmlns="">
          <p:sp>
            <p:nvSpPr>
              <p:cNvPr id="30" name="TextBox 29">
                <a:extLst>
                  <a:ext uri="{FF2B5EF4-FFF2-40B4-BE49-F238E27FC236}">
                    <a16:creationId xmlns:a16="http://schemas.microsoft.com/office/drawing/2014/main" id="{C1DA0FB3-F048-8479-846E-F995374770C6}"/>
                  </a:ext>
                </a:extLst>
              </p:cNvPr>
              <p:cNvSpPr txBox="1">
                <a:spLocks noRot="1" noChangeAspect="1" noMove="1" noResize="1" noEditPoints="1" noAdjustHandles="1" noChangeArrowheads="1" noChangeShapeType="1" noTextEdit="1"/>
              </p:cNvSpPr>
              <p:nvPr/>
            </p:nvSpPr>
            <p:spPr>
              <a:xfrm>
                <a:off x="5076755" y="4459248"/>
                <a:ext cx="6093912" cy="898964"/>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43960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8D1D4-214F-54FC-5966-DD010BBC82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85AE59-5135-CCE3-A4F9-A1D0EEC5CD60}"/>
              </a:ext>
            </a:extLst>
          </p:cNvPr>
          <p:cNvSpPr>
            <a:spLocks noGrp="1"/>
          </p:cNvSpPr>
          <p:nvPr>
            <p:ph type="title"/>
          </p:nvPr>
        </p:nvSpPr>
        <p:spPr/>
        <p:txBody>
          <a:bodyPr/>
          <a:lstStyle/>
          <a:p>
            <a:r>
              <a:rPr lang="en-GB"/>
              <a:t>Error Measure</a:t>
            </a:r>
          </a:p>
        </p:txBody>
      </p:sp>
      <p:sp>
        <p:nvSpPr>
          <p:cNvPr id="9" name="Subtitle 2">
            <a:extLst>
              <a:ext uri="{FF2B5EF4-FFF2-40B4-BE49-F238E27FC236}">
                <a16:creationId xmlns:a16="http://schemas.microsoft.com/office/drawing/2014/main" id="{73502CD5-A5F4-DEDE-FC04-5FA8B6E82416}"/>
              </a:ext>
            </a:extLst>
          </p:cNvPr>
          <p:cNvSpPr txBox="1">
            <a:spLocks/>
          </p:cNvSpPr>
          <p:nvPr/>
        </p:nvSpPr>
        <p:spPr>
          <a:xfrm>
            <a:off x="798765" y="2941705"/>
            <a:ext cx="4496382" cy="47117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rgbClr val="57EFFC"/>
                </a:solidFill>
                <a:latin typeface="PORTER BOLD DEMO" pitchFamily="2" charset="0"/>
                <a:ea typeface="+mn-ea"/>
                <a:cs typeface="Beirut"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Montserrat" pitchFamily="2"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tserrat" pitchFamily="2"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GB"/>
              <a:t>Mean absolute Error</a:t>
            </a:r>
          </a:p>
        </p:txBody>
      </p:sp>
      <p:sp>
        <p:nvSpPr>
          <p:cNvPr id="10" name="Subtitle 2">
            <a:extLst>
              <a:ext uri="{FF2B5EF4-FFF2-40B4-BE49-F238E27FC236}">
                <a16:creationId xmlns:a16="http://schemas.microsoft.com/office/drawing/2014/main" id="{F234077B-E350-EAB1-6BC8-BAD63680005E}"/>
              </a:ext>
            </a:extLst>
          </p:cNvPr>
          <p:cNvSpPr txBox="1">
            <a:spLocks/>
          </p:cNvSpPr>
          <p:nvPr/>
        </p:nvSpPr>
        <p:spPr>
          <a:xfrm>
            <a:off x="6458639" y="2957824"/>
            <a:ext cx="4278127" cy="47117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rgbClr val="57EFFC"/>
                </a:solidFill>
                <a:latin typeface="PORTER BOLD DEMO" pitchFamily="2" charset="0"/>
                <a:ea typeface="+mn-ea"/>
                <a:cs typeface="Beirut"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Montserrat" pitchFamily="2"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tserrat" pitchFamily="2"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GB"/>
              <a:t>Mean squared Error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ADACE19-33DA-0CC2-20FC-8E09870EFCC0}"/>
                  </a:ext>
                </a:extLst>
              </p:cNvPr>
              <p:cNvSpPr txBox="1"/>
              <p:nvPr/>
            </p:nvSpPr>
            <p:spPr>
              <a:xfrm>
                <a:off x="0" y="1886116"/>
                <a:ext cx="6093912" cy="9814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sz="2800" smtClean="0">
                          <a:latin typeface="Cambria Math" panose="02040503050406030204" pitchFamily="18" charset="0"/>
                        </a:rPr>
                        <m:t>M</m:t>
                      </m:r>
                      <m:r>
                        <m:rPr>
                          <m:sty m:val="p"/>
                        </m:rPr>
                        <a:rPr lang="en-GB" sz="2800" i="0">
                          <a:latin typeface="Cambria Math" panose="02040503050406030204" pitchFamily="18" charset="0"/>
                        </a:rPr>
                        <m:t>AE</m:t>
                      </m:r>
                      <m:r>
                        <a:rPr lang="en-GB" sz="2800" i="0">
                          <a:latin typeface="Cambria Math" panose="02040503050406030204" pitchFamily="18" charset="0"/>
                        </a:rPr>
                        <m:t>=</m:t>
                      </m:r>
                      <m:f>
                        <m:fPr>
                          <m:ctrlPr>
                            <a:rPr lang="en-GB" sz="2800" i="1">
                              <a:solidFill>
                                <a:srgbClr val="836967"/>
                              </a:solidFill>
                              <a:latin typeface="Cambria Math" panose="02040503050406030204" pitchFamily="18" charset="0"/>
                            </a:rPr>
                          </m:ctrlPr>
                        </m:fPr>
                        <m:num>
                          <m:nary>
                            <m:naryPr>
                              <m:chr m:val="∑"/>
                              <m:limLoc m:val="undOvr"/>
                              <m:ctrlPr>
                                <a:rPr lang="en-GB" sz="2800" i="1">
                                  <a:latin typeface="Cambria Math" panose="02040503050406030204" pitchFamily="18" charset="0"/>
                                </a:rPr>
                              </m:ctrlPr>
                            </m:naryPr>
                            <m:sub>
                              <m:r>
                                <a:rPr lang="en-GB" sz="2800" i="1">
                                  <a:latin typeface="Cambria Math" panose="02040503050406030204" pitchFamily="18" charset="0"/>
                                </a:rPr>
                                <m:t>𝑖</m:t>
                              </m:r>
                              <m:r>
                                <a:rPr lang="en-GB" sz="2800" i="0">
                                  <a:latin typeface="Cambria Math" panose="02040503050406030204" pitchFamily="18" charset="0"/>
                                </a:rPr>
                                <m:t>=1</m:t>
                              </m:r>
                            </m:sub>
                            <m:sup>
                              <m:r>
                                <a:rPr lang="en-GB" sz="2800" i="1">
                                  <a:latin typeface="Cambria Math" panose="02040503050406030204" pitchFamily="18" charset="0"/>
                                </a:rPr>
                                <m:t>𝑛</m:t>
                              </m:r>
                            </m:sup>
                            <m:e>
                              <m:d>
                                <m:dPr>
                                  <m:begChr m:val="|"/>
                                  <m:endChr m:val="|"/>
                                  <m:ctrlPr>
                                    <a:rPr lang="en-GB" sz="2800" i="1">
                                      <a:latin typeface="Cambria Math" panose="02040503050406030204" pitchFamily="18" charset="0"/>
                                    </a:rPr>
                                  </m:ctrlPr>
                                </m:dPr>
                                <m:e>
                                  <m:sSub>
                                    <m:sSubPr>
                                      <m:ctrlPr>
                                        <a:rPr lang="en-GB" sz="2800" i="1">
                                          <a:solidFill>
                                            <a:srgbClr val="836967"/>
                                          </a:solidFill>
                                          <a:latin typeface="Cambria Math" panose="02040503050406030204" pitchFamily="18" charset="0"/>
                                        </a:rPr>
                                      </m:ctrlPr>
                                    </m:sSubPr>
                                    <m:e>
                                      <m:r>
                                        <a:rPr lang="en-GB" sz="2800" i="1">
                                          <a:latin typeface="Cambria Math" panose="02040503050406030204" pitchFamily="18" charset="0"/>
                                        </a:rPr>
                                        <m:t>𝐻</m:t>
                                      </m:r>
                                    </m:e>
                                    <m:sub>
                                      <m:r>
                                        <a:rPr lang="en-GB" sz="2800" i="1">
                                          <a:latin typeface="Cambria Math" panose="02040503050406030204" pitchFamily="18" charset="0"/>
                                        </a:rPr>
                                        <m:t>𝑖</m:t>
                                      </m:r>
                                    </m:sub>
                                  </m:sSub>
                                  <m:r>
                                    <a:rPr lang="en-GB" sz="2800" i="0">
                                      <a:latin typeface="Cambria Math" panose="02040503050406030204" pitchFamily="18" charset="0"/>
                                    </a:rPr>
                                    <m:t>−</m:t>
                                  </m:r>
                                  <m:sSub>
                                    <m:sSubPr>
                                      <m:ctrlPr>
                                        <a:rPr lang="en-GB" sz="2800" i="1">
                                          <a:solidFill>
                                            <a:srgbClr val="836967"/>
                                          </a:solidFill>
                                          <a:latin typeface="Cambria Math" panose="02040503050406030204" pitchFamily="18" charset="0"/>
                                        </a:rPr>
                                      </m:ctrlPr>
                                    </m:sSubPr>
                                    <m:e>
                                      <m:acc>
                                        <m:accPr>
                                          <m:chr m:val="̂"/>
                                          <m:ctrlPr>
                                            <a:rPr lang="en-GB" sz="2800" i="1">
                                              <a:solidFill>
                                                <a:srgbClr val="836967"/>
                                              </a:solidFill>
                                              <a:latin typeface="Cambria Math" panose="02040503050406030204" pitchFamily="18" charset="0"/>
                                            </a:rPr>
                                          </m:ctrlPr>
                                        </m:accPr>
                                        <m:e>
                                          <m:r>
                                            <a:rPr lang="en-GB" sz="2800" i="1">
                                              <a:latin typeface="Cambria Math" panose="02040503050406030204" pitchFamily="18" charset="0"/>
                                            </a:rPr>
                                            <m:t>𝐻</m:t>
                                          </m:r>
                                        </m:e>
                                      </m:acc>
                                    </m:e>
                                    <m:sub>
                                      <m:r>
                                        <a:rPr lang="en-GB" sz="2800" i="1">
                                          <a:latin typeface="Cambria Math" panose="02040503050406030204" pitchFamily="18" charset="0"/>
                                        </a:rPr>
                                        <m:t>𝑖</m:t>
                                      </m:r>
                                    </m:sub>
                                  </m:sSub>
                                </m:e>
                              </m:d>
                            </m:e>
                          </m:nary>
                        </m:num>
                        <m:den>
                          <m:r>
                            <a:rPr lang="en-GB" sz="2800" i="1">
                              <a:latin typeface="Cambria Math" panose="02040503050406030204" pitchFamily="18" charset="0"/>
                            </a:rPr>
                            <m:t>𝑛</m:t>
                          </m:r>
                        </m:den>
                      </m:f>
                    </m:oMath>
                  </m:oMathPara>
                </a14:m>
                <a:endParaRPr lang="en-GB" sz="2800"/>
              </a:p>
            </p:txBody>
          </p:sp>
        </mc:Choice>
        <mc:Fallback xmlns="">
          <p:sp>
            <p:nvSpPr>
              <p:cNvPr id="6" name="TextBox 5">
                <a:extLst>
                  <a:ext uri="{FF2B5EF4-FFF2-40B4-BE49-F238E27FC236}">
                    <a16:creationId xmlns:a16="http://schemas.microsoft.com/office/drawing/2014/main" id="{AADACE19-33DA-0CC2-20FC-8E09870EFCC0}"/>
                  </a:ext>
                </a:extLst>
              </p:cNvPr>
              <p:cNvSpPr txBox="1">
                <a:spLocks noRot="1" noChangeAspect="1" noMove="1" noResize="1" noEditPoints="1" noAdjustHandles="1" noChangeArrowheads="1" noChangeShapeType="1" noTextEdit="1"/>
              </p:cNvSpPr>
              <p:nvPr/>
            </p:nvSpPr>
            <p:spPr>
              <a:xfrm>
                <a:off x="0" y="1886116"/>
                <a:ext cx="6093912" cy="981487"/>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75C4B77-ED80-D051-EEE9-C484B442BFD5}"/>
                  </a:ext>
                </a:extLst>
              </p:cNvPr>
              <p:cNvSpPr txBox="1"/>
              <p:nvPr/>
            </p:nvSpPr>
            <p:spPr>
              <a:xfrm>
                <a:off x="5550746" y="1676521"/>
                <a:ext cx="6093912" cy="10665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sz="2800" smtClean="0">
                          <a:latin typeface="Cambria Math" panose="02040503050406030204" pitchFamily="18" charset="0"/>
                        </a:rPr>
                        <m:t>M</m:t>
                      </m:r>
                      <m:r>
                        <m:rPr>
                          <m:sty m:val="p"/>
                        </m:rPr>
                        <a:rPr lang="en-GB" sz="2800" i="0">
                          <a:latin typeface="Cambria Math" panose="02040503050406030204" pitchFamily="18" charset="0"/>
                        </a:rPr>
                        <m:t>SE</m:t>
                      </m:r>
                      <m:r>
                        <a:rPr lang="en-GB" sz="2800" i="0">
                          <a:latin typeface="Cambria Math" panose="02040503050406030204" pitchFamily="18" charset="0"/>
                        </a:rPr>
                        <m:t>=</m:t>
                      </m:r>
                      <m:f>
                        <m:fPr>
                          <m:ctrlPr>
                            <a:rPr lang="en-GB" sz="2800" i="1">
                              <a:solidFill>
                                <a:srgbClr val="836967"/>
                              </a:solidFill>
                              <a:latin typeface="Cambria Math" panose="02040503050406030204" pitchFamily="18" charset="0"/>
                            </a:rPr>
                          </m:ctrlPr>
                        </m:fPr>
                        <m:num>
                          <m:nary>
                            <m:naryPr>
                              <m:chr m:val="∑"/>
                              <m:limLoc m:val="undOvr"/>
                              <m:ctrlPr>
                                <a:rPr lang="en-GB" sz="2800" i="1">
                                  <a:latin typeface="Cambria Math" panose="02040503050406030204" pitchFamily="18" charset="0"/>
                                </a:rPr>
                              </m:ctrlPr>
                            </m:naryPr>
                            <m:sub>
                              <m:r>
                                <a:rPr lang="en-GB" sz="2800" i="1">
                                  <a:latin typeface="Cambria Math" panose="02040503050406030204" pitchFamily="18" charset="0"/>
                                </a:rPr>
                                <m:t>𝑖</m:t>
                              </m:r>
                              <m:r>
                                <a:rPr lang="en-GB" sz="2800" i="0">
                                  <a:latin typeface="Cambria Math" panose="02040503050406030204" pitchFamily="18" charset="0"/>
                                </a:rPr>
                                <m:t>=1</m:t>
                              </m:r>
                            </m:sub>
                            <m:sup>
                              <m:r>
                                <a:rPr lang="en-GB" sz="2800" i="1">
                                  <a:latin typeface="Cambria Math" panose="02040503050406030204" pitchFamily="18" charset="0"/>
                                </a:rPr>
                                <m:t>𝑛</m:t>
                              </m:r>
                            </m:sup>
                            <m:e>
                              <m:sSup>
                                <m:sSupPr>
                                  <m:ctrlPr>
                                    <a:rPr lang="en-GB" sz="2800" i="1">
                                      <a:solidFill>
                                        <a:srgbClr val="836967"/>
                                      </a:solidFill>
                                      <a:latin typeface="Cambria Math" panose="02040503050406030204" pitchFamily="18" charset="0"/>
                                    </a:rPr>
                                  </m:ctrlPr>
                                </m:sSupPr>
                                <m:e>
                                  <m:d>
                                    <m:dPr>
                                      <m:ctrlPr>
                                        <a:rPr lang="en-GB" sz="2800" i="1">
                                          <a:solidFill>
                                            <a:srgbClr val="836967"/>
                                          </a:solidFill>
                                          <a:latin typeface="Cambria Math" panose="02040503050406030204" pitchFamily="18" charset="0"/>
                                        </a:rPr>
                                      </m:ctrlPr>
                                    </m:dPr>
                                    <m:e>
                                      <m:sSub>
                                        <m:sSubPr>
                                          <m:ctrlPr>
                                            <a:rPr lang="en-GB" sz="2800" i="1">
                                              <a:solidFill>
                                                <a:srgbClr val="836967"/>
                                              </a:solidFill>
                                              <a:latin typeface="Cambria Math" panose="02040503050406030204" pitchFamily="18" charset="0"/>
                                            </a:rPr>
                                          </m:ctrlPr>
                                        </m:sSubPr>
                                        <m:e>
                                          <m:r>
                                            <a:rPr lang="en-GB" sz="2800" i="1">
                                              <a:latin typeface="Cambria Math" panose="02040503050406030204" pitchFamily="18" charset="0"/>
                                            </a:rPr>
                                            <m:t>𝐻</m:t>
                                          </m:r>
                                        </m:e>
                                        <m:sub>
                                          <m:r>
                                            <a:rPr lang="en-GB" sz="2800" i="1">
                                              <a:latin typeface="Cambria Math" panose="02040503050406030204" pitchFamily="18" charset="0"/>
                                            </a:rPr>
                                            <m:t>𝑖</m:t>
                                          </m:r>
                                        </m:sub>
                                      </m:sSub>
                                      <m:r>
                                        <a:rPr lang="en-GB" sz="2800" i="0">
                                          <a:latin typeface="Cambria Math" panose="02040503050406030204" pitchFamily="18" charset="0"/>
                                        </a:rPr>
                                        <m:t>−</m:t>
                                      </m:r>
                                      <m:sSub>
                                        <m:sSubPr>
                                          <m:ctrlPr>
                                            <a:rPr lang="en-GB" sz="2800" i="1">
                                              <a:solidFill>
                                                <a:srgbClr val="836967"/>
                                              </a:solidFill>
                                              <a:latin typeface="Cambria Math" panose="02040503050406030204" pitchFamily="18" charset="0"/>
                                            </a:rPr>
                                          </m:ctrlPr>
                                        </m:sSubPr>
                                        <m:e>
                                          <m:acc>
                                            <m:accPr>
                                              <m:chr m:val="̂"/>
                                              <m:ctrlPr>
                                                <a:rPr lang="en-GB" sz="2800" i="1">
                                                  <a:solidFill>
                                                    <a:srgbClr val="836967"/>
                                                  </a:solidFill>
                                                  <a:latin typeface="Cambria Math" panose="02040503050406030204" pitchFamily="18" charset="0"/>
                                                </a:rPr>
                                              </m:ctrlPr>
                                            </m:accPr>
                                            <m:e>
                                              <m:r>
                                                <a:rPr lang="en-GB" sz="2800" i="1">
                                                  <a:latin typeface="Cambria Math" panose="02040503050406030204" pitchFamily="18" charset="0"/>
                                                </a:rPr>
                                                <m:t>𝐻</m:t>
                                              </m:r>
                                            </m:e>
                                          </m:acc>
                                        </m:e>
                                        <m:sub>
                                          <m:r>
                                            <a:rPr lang="en-GB" sz="2800" i="1">
                                              <a:latin typeface="Cambria Math" panose="02040503050406030204" pitchFamily="18" charset="0"/>
                                            </a:rPr>
                                            <m:t>𝑖</m:t>
                                          </m:r>
                                        </m:sub>
                                      </m:sSub>
                                    </m:e>
                                  </m:d>
                                </m:e>
                                <m:sup>
                                  <m:r>
                                    <a:rPr lang="en-GB" sz="2800" i="0">
                                      <a:latin typeface="Cambria Math" panose="02040503050406030204" pitchFamily="18" charset="0"/>
                                    </a:rPr>
                                    <m:t>2</m:t>
                                  </m:r>
                                </m:sup>
                              </m:sSup>
                            </m:e>
                          </m:nary>
                        </m:num>
                        <m:den>
                          <m:r>
                            <a:rPr lang="en-GB" sz="2800" i="1">
                              <a:latin typeface="Cambria Math" panose="02040503050406030204" pitchFamily="18" charset="0"/>
                            </a:rPr>
                            <m:t>𝑛</m:t>
                          </m:r>
                        </m:den>
                      </m:f>
                    </m:oMath>
                  </m:oMathPara>
                </a14:m>
                <a:endParaRPr lang="en-GB"/>
              </a:p>
            </p:txBody>
          </p:sp>
        </mc:Choice>
        <mc:Fallback xmlns="">
          <p:sp>
            <p:nvSpPr>
              <p:cNvPr id="11" name="TextBox 10">
                <a:extLst>
                  <a:ext uri="{FF2B5EF4-FFF2-40B4-BE49-F238E27FC236}">
                    <a16:creationId xmlns:a16="http://schemas.microsoft.com/office/drawing/2014/main" id="{B75C4B77-ED80-D051-EEE9-C484B442BFD5}"/>
                  </a:ext>
                </a:extLst>
              </p:cNvPr>
              <p:cNvSpPr txBox="1">
                <a:spLocks noRot="1" noChangeAspect="1" noMove="1" noResize="1" noEditPoints="1" noAdjustHandles="1" noChangeArrowheads="1" noChangeShapeType="1" noTextEdit="1"/>
              </p:cNvSpPr>
              <p:nvPr/>
            </p:nvSpPr>
            <p:spPr>
              <a:xfrm>
                <a:off x="5550746" y="1676521"/>
                <a:ext cx="6093912" cy="1066574"/>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2EFBBCB-6FAC-9A4D-C823-44393D169E18}"/>
                  </a:ext>
                </a:extLst>
              </p:cNvPr>
              <p:cNvSpPr txBox="1"/>
              <p:nvPr/>
            </p:nvSpPr>
            <p:spPr>
              <a:xfrm>
                <a:off x="0" y="4099773"/>
                <a:ext cx="6093912" cy="10817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sz="2800" smtClean="0">
                          <a:latin typeface="Cambria Math" panose="02040503050406030204" pitchFamily="18" charset="0"/>
                        </a:rPr>
                        <m:t>W</m:t>
                      </m:r>
                      <m:r>
                        <m:rPr>
                          <m:sty m:val="p"/>
                        </m:rPr>
                        <a:rPr lang="en-GB" sz="2800" i="0">
                          <a:latin typeface="Cambria Math" panose="02040503050406030204" pitchFamily="18" charset="0"/>
                        </a:rPr>
                        <m:t>MAE</m:t>
                      </m:r>
                      <m:r>
                        <a:rPr lang="en-GB" sz="2800" i="0">
                          <a:latin typeface="Cambria Math" panose="02040503050406030204" pitchFamily="18" charset="0"/>
                        </a:rPr>
                        <m:t>=</m:t>
                      </m:r>
                      <m:f>
                        <m:fPr>
                          <m:ctrlPr>
                            <a:rPr lang="en-GB" sz="2800" i="1">
                              <a:solidFill>
                                <a:srgbClr val="836967"/>
                              </a:solidFill>
                              <a:latin typeface="Cambria Math" panose="02040503050406030204" pitchFamily="18" charset="0"/>
                            </a:rPr>
                          </m:ctrlPr>
                        </m:fPr>
                        <m:num>
                          <m:nary>
                            <m:naryPr>
                              <m:chr m:val="∑"/>
                              <m:limLoc m:val="undOvr"/>
                              <m:ctrlPr>
                                <a:rPr lang="en-GB" sz="2800" i="1">
                                  <a:latin typeface="Cambria Math" panose="02040503050406030204" pitchFamily="18" charset="0"/>
                                </a:rPr>
                              </m:ctrlPr>
                            </m:naryPr>
                            <m:sub>
                              <m:r>
                                <a:rPr lang="en-GB" sz="2800" i="1">
                                  <a:latin typeface="Cambria Math" panose="02040503050406030204" pitchFamily="18" charset="0"/>
                                </a:rPr>
                                <m:t>𝑖</m:t>
                              </m:r>
                              <m:r>
                                <a:rPr lang="en-GB" sz="2800" i="0">
                                  <a:latin typeface="Cambria Math" panose="02040503050406030204" pitchFamily="18" charset="0"/>
                                </a:rPr>
                                <m:t>=1</m:t>
                              </m:r>
                            </m:sub>
                            <m:sup>
                              <m:r>
                                <a:rPr lang="en-GB" sz="2800" i="1">
                                  <a:latin typeface="Cambria Math" panose="02040503050406030204" pitchFamily="18" charset="0"/>
                                </a:rPr>
                                <m:t>𝑛</m:t>
                              </m:r>
                            </m:sup>
                            <m:e>
                              <m:sSub>
                                <m:sSubPr>
                                  <m:ctrlPr>
                                    <a:rPr lang="en-GB" sz="2800" i="1">
                                      <a:solidFill>
                                        <a:srgbClr val="836967"/>
                                      </a:solidFill>
                                      <a:latin typeface="Cambria Math" panose="02040503050406030204" pitchFamily="18" charset="0"/>
                                    </a:rPr>
                                  </m:ctrlPr>
                                </m:sSubPr>
                                <m:e>
                                  <m:r>
                                    <a:rPr lang="en-GB" sz="2800" i="1">
                                      <a:latin typeface="Cambria Math" panose="02040503050406030204" pitchFamily="18" charset="0"/>
                                    </a:rPr>
                                    <m:t>𝑤</m:t>
                                  </m:r>
                                </m:e>
                                <m:sub>
                                  <m:r>
                                    <a:rPr lang="en-GB" sz="2800" i="1">
                                      <a:latin typeface="Cambria Math" panose="02040503050406030204" pitchFamily="18" charset="0"/>
                                    </a:rPr>
                                    <m:t>𝑖</m:t>
                                  </m:r>
                                </m:sub>
                              </m:sSub>
                              <m:d>
                                <m:dPr>
                                  <m:begChr m:val="|"/>
                                  <m:endChr m:val="|"/>
                                  <m:ctrlPr>
                                    <a:rPr lang="en-GB" sz="2800" i="1">
                                      <a:latin typeface="Cambria Math" panose="02040503050406030204" pitchFamily="18" charset="0"/>
                                    </a:rPr>
                                  </m:ctrlPr>
                                </m:dPr>
                                <m:e>
                                  <m:sSub>
                                    <m:sSubPr>
                                      <m:ctrlPr>
                                        <a:rPr lang="en-GB" sz="2800" i="1">
                                          <a:solidFill>
                                            <a:srgbClr val="836967"/>
                                          </a:solidFill>
                                          <a:latin typeface="Cambria Math" panose="02040503050406030204" pitchFamily="18" charset="0"/>
                                        </a:rPr>
                                      </m:ctrlPr>
                                    </m:sSubPr>
                                    <m:e>
                                      <m:r>
                                        <a:rPr lang="en-GB" sz="2800" i="1">
                                          <a:latin typeface="Cambria Math" panose="02040503050406030204" pitchFamily="18" charset="0"/>
                                        </a:rPr>
                                        <m:t>𝐻</m:t>
                                      </m:r>
                                    </m:e>
                                    <m:sub>
                                      <m:r>
                                        <a:rPr lang="en-GB" sz="2800" i="1">
                                          <a:latin typeface="Cambria Math" panose="02040503050406030204" pitchFamily="18" charset="0"/>
                                        </a:rPr>
                                        <m:t>𝑖</m:t>
                                      </m:r>
                                    </m:sub>
                                  </m:sSub>
                                  <m:r>
                                    <a:rPr lang="en-GB" sz="2800" i="0">
                                      <a:latin typeface="Cambria Math" panose="02040503050406030204" pitchFamily="18" charset="0"/>
                                    </a:rPr>
                                    <m:t>−</m:t>
                                  </m:r>
                                  <m:sSub>
                                    <m:sSubPr>
                                      <m:ctrlPr>
                                        <a:rPr lang="en-GB" sz="2800" i="1">
                                          <a:solidFill>
                                            <a:srgbClr val="836967"/>
                                          </a:solidFill>
                                          <a:latin typeface="Cambria Math" panose="02040503050406030204" pitchFamily="18" charset="0"/>
                                        </a:rPr>
                                      </m:ctrlPr>
                                    </m:sSubPr>
                                    <m:e>
                                      <m:acc>
                                        <m:accPr>
                                          <m:chr m:val="̂"/>
                                          <m:ctrlPr>
                                            <a:rPr lang="en-GB" sz="2800" i="1">
                                              <a:solidFill>
                                                <a:srgbClr val="836967"/>
                                              </a:solidFill>
                                              <a:latin typeface="Cambria Math" panose="02040503050406030204" pitchFamily="18" charset="0"/>
                                            </a:rPr>
                                          </m:ctrlPr>
                                        </m:accPr>
                                        <m:e>
                                          <m:r>
                                            <a:rPr lang="en-GB" sz="2800" i="1">
                                              <a:latin typeface="Cambria Math" panose="02040503050406030204" pitchFamily="18" charset="0"/>
                                            </a:rPr>
                                            <m:t>𝐻</m:t>
                                          </m:r>
                                        </m:e>
                                      </m:acc>
                                    </m:e>
                                    <m:sub>
                                      <m:r>
                                        <a:rPr lang="en-GB" sz="2800" i="1">
                                          <a:latin typeface="Cambria Math" panose="02040503050406030204" pitchFamily="18" charset="0"/>
                                        </a:rPr>
                                        <m:t>𝑖</m:t>
                                      </m:r>
                                    </m:sub>
                                  </m:sSub>
                                </m:e>
                              </m:d>
                            </m:e>
                          </m:nary>
                        </m:num>
                        <m:den>
                          <m:nary>
                            <m:naryPr>
                              <m:chr m:val="∑"/>
                              <m:limLoc m:val="undOvr"/>
                              <m:ctrlPr>
                                <a:rPr lang="en-GB" sz="2800" i="1">
                                  <a:latin typeface="Cambria Math" panose="02040503050406030204" pitchFamily="18" charset="0"/>
                                </a:rPr>
                              </m:ctrlPr>
                            </m:naryPr>
                            <m:sub>
                              <m:r>
                                <a:rPr lang="en-GB" sz="2800" i="1">
                                  <a:latin typeface="Cambria Math" panose="02040503050406030204" pitchFamily="18" charset="0"/>
                                </a:rPr>
                                <m:t>𝑖</m:t>
                              </m:r>
                              <m:r>
                                <a:rPr lang="en-GB" sz="2800" i="0">
                                  <a:latin typeface="Cambria Math" panose="02040503050406030204" pitchFamily="18" charset="0"/>
                                </a:rPr>
                                <m:t>=1</m:t>
                              </m:r>
                            </m:sub>
                            <m:sup>
                              <m:r>
                                <a:rPr lang="en-GB" sz="2800" i="1">
                                  <a:latin typeface="Cambria Math" panose="02040503050406030204" pitchFamily="18" charset="0"/>
                                </a:rPr>
                                <m:t>𝑛</m:t>
                              </m:r>
                            </m:sup>
                            <m:e>
                              <m:sSub>
                                <m:sSubPr>
                                  <m:ctrlPr>
                                    <a:rPr lang="en-GB" sz="2800" i="1">
                                      <a:solidFill>
                                        <a:srgbClr val="836967"/>
                                      </a:solidFill>
                                      <a:latin typeface="Cambria Math" panose="02040503050406030204" pitchFamily="18" charset="0"/>
                                    </a:rPr>
                                  </m:ctrlPr>
                                </m:sSubPr>
                                <m:e>
                                  <m:r>
                                    <a:rPr lang="en-GB" sz="2800" i="1">
                                      <a:latin typeface="Cambria Math" panose="02040503050406030204" pitchFamily="18" charset="0"/>
                                    </a:rPr>
                                    <m:t>𝑤</m:t>
                                  </m:r>
                                </m:e>
                                <m:sub>
                                  <m:r>
                                    <a:rPr lang="en-GB" sz="2800" i="1">
                                      <a:latin typeface="Cambria Math" panose="02040503050406030204" pitchFamily="18" charset="0"/>
                                    </a:rPr>
                                    <m:t>𝑖</m:t>
                                  </m:r>
                                </m:sub>
                              </m:sSub>
                            </m:e>
                          </m:nary>
                        </m:den>
                      </m:f>
                    </m:oMath>
                  </m:oMathPara>
                </a14:m>
                <a:endParaRPr lang="en-GB" sz="2800"/>
              </a:p>
            </p:txBody>
          </p:sp>
        </mc:Choice>
        <mc:Fallback xmlns="">
          <p:sp>
            <p:nvSpPr>
              <p:cNvPr id="15" name="TextBox 14">
                <a:extLst>
                  <a:ext uri="{FF2B5EF4-FFF2-40B4-BE49-F238E27FC236}">
                    <a16:creationId xmlns:a16="http://schemas.microsoft.com/office/drawing/2014/main" id="{A2EFBBCB-6FAC-9A4D-C823-44393D169E18}"/>
                  </a:ext>
                </a:extLst>
              </p:cNvPr>
              <p:cNvSpPr txBox="1">
                <a:spLocks noRot="1" noChangeAspect="1" noMove="1" noResize="1" noEditPoints="1" noAdjustHandles="1" noChangeArrowheads="1" noChangeShapeType="1" noTextEdit="1"/>
              </p:cNvSpPr>
              <p:nvPr/>
            </p:nvSpPr>
            <p:spPr>
              <a:xfrm>
                <a:off x="0" y="4099773"/>
                <a:ext cx="6093912" cy="1081706"/>
              </a:xfrm>
              <a:prstGeom prst="rect">
                <a:avLst/>
              </a:prstGeom>
              <a:blipFill>
                <a:blip r:embed="rId5"/>
                <a:stretch>
                  <a:fillRect/>
                </a:stretch>
              </a:blipFill>
            </p:spPr>
            <p:txBody>
              <a:bodyPr/>
              <a:lstStyle/>
              <a:p>
                <a:r>
                  <a:rPr lang="en-GB">
                    <a:noFill/>
                  </a:rPr>
                  <a:t> </a:t>
                </a:r>
              </a:p>
            </p:txBody>
          </p:sp>
        </mc:Fallback>
      </mc:AlternateContent>
      <p:sp>
        <p:nvSpPr>
          <p:cNvPr id="16" name="Subtitle 2">
            <a:extLst>
              <a:ext uri="{FF2B5EF4-FFF2-40B4-BE49-F238E27FC236}">
                <a16:creationId xmlns:a16="http://schemas.microsoft.com/office/drawing/2014/main" id="{EA6472B7-9E01-9CFE-DCB0-2008010E11B3}"/>
              </a:ext>
            </a:extLst>
          </p:cNvPr>
          <p:cNvSpPr txBox="1">
            <a:spLocks/>
          </p:cNvSpPr>
          <p:nvPr/>
        </p:nvSpPr>
        <p:spPr>
          <a:xfrm>
            <a:off x="798765" y="5336264"/>
            <a:ext cx="4496382" cy="107947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rgbClr val="57EFFC"/>
                </a:solidFill>
                <a:latin typeface="PORTER BOLD DEMO" pitchFamily="2" charset="0"/>
                <a:ea typeface="+mn-ea"/>
                <a:cs typeface="Beirut"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Montserrat" pitchFamily="2"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tserrat" pitchFamily="2"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GB"/>
              <a:t>Weighted Mean absolute Error</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0C4D585-F722-E2FC-AA68-1CD74734CDA1}"/>
                  </a:ext>
                </a:extLst>
              </p:cNvPr>
              <p:cNvSpPr txBox="1"/>
              <p:nvPr/>
            </p:nvSpPr>
            <p:spPr>
              <a:xfrm>
                <a:off x="5550746" y="3944988"/>
                <a:ext cx="6093912" cy="11667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sz="2800" smtClean="0">
                          <a:latin typeface="Cambria Math" panose="02040503050406030204" pitchFamily="18" charset="0"/>
                        </a:rPr>
                        <m:t>W</m:t>
                      </m:r>
                      <m:r>
                        <m:rPr>
                          <m:sty m:val="p"/>
                        </m:rPr>
                        <a:rPr lang="en-GB" sz="2800" i="0">
                          <a:latin typeface="Cambria Math" panose="02040503050406030204" pitchFamily="18" charset="0"/>
                        </a:rPr>
                        <m:t>M</m:t>
                      </m:r>
                      <m:r>
                        <m:rPr>
                          <m:sty m:val="p"/>
                        </m:rPr>
                        <a:rPr lang="en-GB" sz="2800" b="0" i="0" smtClean="0">
                          <a:latin typeface="Cambria Math" panose="02040503050406030204" pitchFamily="18" charset="0"/>
                        </a:rPr>
                        <m:t>S</m:t>
                      </m:r>
                      <m:r>
                        <m:rPr>
                          <m:sty m:val="p"/>
                        </m:rPr>
                        <a:rPr lang="en-GB" sz="2800" i="0">
                          <a:latin typeface="Cambria Math" panose="02040503050406030204" pitchFamily="18" charset="0"/>
                        </a:rPr>
                        <m:t>E</m:t>
                      </m:r>
                      <m:r>
                        <a:rPr lang="en-GB" sz="2800" i="0">
                          <a:latin typeface="Cambria Math" panose="02040503050406030204" pitchFamily="18" charset="0"/>
                        </a:rPr>
                        <m:t>=</m:t>
                      </m:r>
                      <m:f>
                        <m:fPr>
                          <m:ctrlPr>
                            <a:rPr lang="en-GB" sz="2800" i="1">
                              <a:solidFill>
                                <a:srgbClr val="836967"/>
                              </a:solidFill>
                              <a:latin typeface="Cambria Math" panose="02040503050406030204" pitchFamily="18" charset="0"/>
                            </a:rPr>
                          </m:ctrlPr>
                        </m:fPr>
                        <m:num>
                          <m:nary>
                            <m:naryPr>
                              <m:chr m:val="∑"/>
                              <m:limLoc m:val="undOvr"/>
                              <m:ctrlPr>
                                <a:rPr lang="en-GB" sz="2800" i="1">
                                  <a:latin typeface="Cambria Math" panose="02040503050406030204" pitchFamily="18" charset="0"/>
                                </a:rPr>
                              </m:ctrlPr>
                            </m:naryPr>
                            <m:sub>
                              <m:r>
                                <a:rPr lang="en-GB" sz="2800" i="1">
                                  <a:latin typeface="Cambria Math" panose="02040503050406030204" pitchFamily="18" charset="0"/>
                                </a:rPr>
                                <m:t>𝑖</m:t>
                              </m:r>
                              <m:r>
                                <a:rPr lang="en-GB" sz="2800" i="0">
                                  <a:latin typeface="Cambria Math" panose="02040503050406030204" pitchFamily="18" charset="0"/>
                                </a:rPr>
                                <m:t>=1</m:t>
                              </m:r>
                            </m:sub>
                            <m:sup>
                              <m:r>
                                <a:rPr lang="en-GB" sz="2800" i="1">
                                  <a:latin typeface="Cambria Math" panose="02040503050406030204" pitchFamily="18" charset="0"/>
                                </a:rPr>
                                <m:t>𝑛</m:t>
                              </m:r>
                            </m:sup>
                            <m:e>
                              <m:sSub>
                                <m:sSubPr>
                                  <m:ctrlPr>
                                    <a:rPr lang="en-GB" sz="2800" i="1">
                                      <a:solidFill>
                                        <a:srgbClr val="836967"/>
                                      </a:solidFill>
                                      <a:latin typeface="Cambria Math" panose="02040503050406030204" pitchFamily="18" charset="0"/>
                                    </a:rPr>
                                  </m:ctrlPr>
                                </m:sSubPr>
                                <m:e>
                                  <m:r>
                                    <a:rPr lang="en-GB" sz="2800" i="1">
                                      <a:latin typeface="Cambria Math" panose="02040503050406030204" pitchFamily="18" charset="0"/>
                                    </a:rPr>
                                    <m:t>𝑤</m:t>
                                  </m:r>
                                </m:e>
                                <m:sub>
                                  <m:r>
                                    <a:rPr lang="en-GB" sz="2800" i="1">
                                      <a:latin typeface="Cambria Math" panose="02040503050406030204" pitchFamily="18" charset="0"/>
                                    </a:rPr>
                                    <m:t>𝑖</m:t>
                                  </m:r>
                                </m:sub>
                              </m:sSub>
                              <m:sSup>
                                <m:sSupPr>
                                  <m:ctrlPr>
                                    <a:rPr lang="en-GB" sz="2800" b="0" i="1" smtClean="0">
                                      <a:latin typeface="Cambria Math" panose="02040503050406030204" pitchFamily="18" charset="0"/>
                                    </a:rPr>
                                  </m:ctrlPr>
                                </m:sSupPr>
                                <m:e>
                                  <m:d>
                                    <m:dPr>
                                      <m:ctrlPr>
                                        <a:rPr lang="en-GB" sz="2800" b="0" i="1" smtClean="0">
                                          <a:latin typeface="Cambria Math" panose="02040503050406030204" pitchFamily="18" charset="0"/>
                                        </a:rPr>
                                      </m:ctrlPr>
                                    </m:dPr>
                                    <m:e>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𝐻</m:t>
                                          </m:r>
                                        </m:e>
                                        <m:sub>
                                          <m:r>
                                            <a:rPr lang="en-GB" sz="2800" b="0" i="1" smtClean="0">
                                              <a:latin typeface="Cambria Math" panose="02040503050406030204" pitchFamily="18" charset="0"/>
                                            </a:rPr>
                                            <m:t>𝑖</m:t>
                                          </m:r>
                                        </m:sub>
                                      </m:sSub>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rPr>
                                                <m:t>𝐻</m:t>
                                              </m:r>
                                            </m:e>
                                          </m:acc>
                                        </m:e>
                                        <m:sub>
                                          <m:r>
                                            <a:rPr lang="en-GB" sz="2800" b="0" i="1" smtClean="0">
                                              <a:latin typeface="Cambria Math" panose="02040503050406030204" pitchFamily="18" charset="0"/>
                                            </a:rPr>
                                            <m:t>𝑖</m:t>
                                          </m:r>
                                        </m:sub>
                                      </m:sSub>
                                    </m:e>
                                  </m:d>
                                </m:e>
                                <m:sup>
                                  <m:r>
                                    <a:rPr lang="en-GB" sz="2800" b="0" i="1" smtClean="0">
                                      <a:latin typeface="Cambria Math" panose="02040503050406030204" pitchFamily="18" charset="0"/>
                                    </a:rPr>
                                    <m:t>2</m:t>
                                  </m:r>
                                </m:sup>
                              </m:sSup>
                            </m:e>
                          </m:nary>
                        </m:num>
                        <m:den>
                          <m:nary>
                            <m:naryPr>
                              <m:chr m:val="∑"/>
                              <m:limLoc m:val="undOvr"/>
                              <m:ctrlPr>
                                <a:rPr lang="en-GB" sz="2800" i="1">
                                  <a:latin typeface="Cambria Math" panose="02040503050406030204" pitchFamily="18" charset="0"/>
                                </a:rPr>
                              </m:ctrlPr>
                            </m:naryPr>
                            <m:sub>
                              <m:r>
                                <a:rPr lang="en-GB" sz="2800" i="1">
                                  <a:latin typeface="Cambria Math" panose="02040503050406030204" pitchFamily="18" charset="0"/>
                                </a:rPr>
                                <m:t>𝑖</m:t>
                              </m:r>
                              <m:r>
                                <a:rPr lang="en-GB" sz="2800" i="0">
                                  <a:latin typeface="Cambria Math" panose="02040503050406030204" pitchFamily="18" charset="0"/>
                                </a:rPr>
                                <m:t>=1</m:t>
                              </m:r>
                            </m:sub>
                            <m:sup>
                              <m:r>
                                <a:rPr lang="en-GB" sz="2800" i="1">
                                  <a:latin typeface="Cambria Math" panose="02040503050406030204" pitchFamily="18" charset="0"/>
                                </a:rPr>
                                <m:t>𝑛</m:t>
                              </m:r>
                            </m:sup>
                            <m:e>
                              <m:sSub>
                                <m:sSubPr>
                                  <m:ctrlPr>
                                    <a:rPr lang="en-GB" sz="2800" i="1">
                                      <a:solidFill>
                                        <a:srgbClr val="836967"/>
                                      </a:solidFill>
                                      <a:latin typeface="Cambria Math" panose="02040503050406030204" pitchFamily="18" charset="0"/>
                                    </a:rPr>
                                  </m:ctrlPr>
                                </m:sSubPr>
                                <m:e>
                                  <m:r>
                                    <a:rPr lang="en-GB" sz="2800" i="1">
                                      <a:latin typeface="Cambria Math" panose="02040503050406030204" pitchFamily="18" charset="0"/>
                                    </a:rPr>
                                    <m:t>𝑤</m:t>
                                  </m:r>
                                </m:e>
                                <m:sub>
                                  <m:r>
                                    <a:rPr lang="en-GB" sz="2800" i="1">
                                      <a:latin typeface="Cambria Math" panose="02040503050406030204" pitchFamily="18" charset="0"/>
                                    </a:rPr>
                                    <m:t>𝑖</m:t>
                                  </m:r>
                                </m:sub>
                              </m:sSub>
                            </m:e>
                          </m:nary>
                        </m:den>
                      </m:f>
                    </m:oMath>
                  </m:oMathPara>
                </a14:m>
                <a:endParaRPr lang="en-GB" sz="2800"/>
              </a:p>
            </p:txBody>
          </p:sp>
        </mc:Choice>
        <mc:Fallback xmlns="">
          <p:sp>
            <p:nvSpPr>
              <p:cNvPr id="17" name="TextBox 16">
                <a:extLst>
                  <a:ext uri="{FF2B5EF4-FFF2-40B4-BE49-F238E27FC236}">
                    <a16:creationId xmlns:a16="http://schemas.microsoft.com/office/drawing/2014/main" id="{00C4D585-F722-E2FC-AA68-1CD74734CDA1}"/>
                  </a:ext>
                </a:extLst>
              </p:cNvPr>
              <p:cNvSpPr txBox="1">
                <a:spLocks noRot="1" noChangeAspect="1" noMove="1" noResize="1" noEditPoints="1" noAdjustHandles="1" noChangeArrowheads="1" noChangeShapeType="1" noTextEdit="1"/>
              </p:cNvSpPr>
              <p:nvPr/>
            </p:nvSpPr>
            <p:spPr>
              <a:xfrm>
                <a:off x="5550746" y="3944988"/>
                <a:ext cx="6093912" cy="1166794"/>
              </a:xfrm>
              <a:prstGeom prst="rect">
                <a:avLst/>
              </a:prstGeom>
              <a:blipFill>
                <a:blip r:embed="rId6"/>
                <a:stretch>
                  <a:fillRect/>
                </a:stretch>
              </a:blipFill>
            </p:spPr>
            <p:txBody>
              <a:bodyPr/>
              <a:lstStyle/>
              <a:p>
                <a:r>
                  <a:rPr lang="en-GB">
                    <a:noFill/>
                  </a:rPr>
                  <a:t> </a:t>
                </a:r>
              </a:p>
            </p:txBody>
          </p:sp>
        </mc:Fallback>
      </mc:AlternateContent>
      <p:sp>
        <p:nvSpPr>
          <p:cNvPr id="18" name="Subtitle 2">
            <a:extLst>
              <a:ext uri="{FF2B5EF4-FFF2-40B4-BE49-F238E27FC236}">
                <a16:creationId xmlns:a16="http://schemas.microsoft.com/office/drawing/2014/main" id="{40D3FA85-0064-2C46-DDA6-51D2B92604FB}"/>
              </a:ext>
            </a:extLst>
          </p:cNvPr>
          <p:cNvSpPr txBox="1">
            <a:spLocks/>
          </p:cNvSpPr>
          <p:nvPr/>
        </p:nvSpPr>
        <p:spPr>
          <a:xfrm>
            <a:off x="6857417" y="5286160"/>
            <a:ext cx="4496382" cy="107947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rgbClr val="57EFFC"/>
                </a:solidFill>
                <a:latin typeface="PORTER BOLD DEMO" pitchFamily="2" charset="0"/>
                <a:ea typeface="+mn-ea"/>
                <a:cs typeface="Beirut"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Montserrat" pitchFamily="2"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tserrat" pitchFamily="2"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GB"/>
              <a:t>Weighted Mean     Square Error</a:t>
            </a:r>
          </a:p>
        </p:txBody>
      </p:sp>
    </p:spTree>
    <p:extLst>
      <p:ext uri="{BB962C8B-B14F-4D97-AF65-F5344CB8AC3E}">
        <p14:creationId xmlns:p14="http://schemas.microsoft.com/office/powerpoint/2010/main" val="10401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E6D59-2CAE-18FB-07F2-37643B1ADF81}"/>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2B4A34B2-E672-B742-CACD-86877C8D2275}"/>
              </a:ext>
            </a:extLst>
          </p:cNvPr>
          <p:cNvSpPr/>
          <p:nvPr/>
        </p:nvSpPr>
        <p:spPr>
          <a:xfrm>
            <a:off x="724811" y="2241759"/>
            <a:ext cx="6289763" cy="782062"/>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
              </a:rPr>
              <a:t>Quantile Regression Model </a:t>
            </a:r>
            <a:r>
              <a:rPr lang="en-GB" b="1" dirty="0">
                <a:latin typeface=""/>
              </a:rPr>
              <a:t>run ten times</a:t>
            </a:r>
            <a:r>
              <a:rPr lang="en-GB" dirty="0">
                <a:latin typeface=""/>
              </a:rPr>
              <a:t>, results are average and standard deviation of these runs</a:t>
            </a:r>
          </a:p>
        </p:txBody>
      </p:sp>
      <p:sp>
        <p:nvSpPr>
          <p:cNvPr id="5" name="Rounded Rectangle 3">
            <a:extLst>
              <a:ext uri="{FF2B5EF4-FFF2-40B4-BE49-F238E27FC236}">
                <a16:creationId xmlns:a16="http://schemas.microsoft.com/office/drawing/2014/main" id="{FFBB660B-ED80-2740-F049-8AC49E9DD79A}"/>
              </a:ext>
            </a:extLst>
          </p:cNvPr>
          <p:cNvSpPr/>
          <p:nvPr/>
        </p:nvSpPr>
        <p:spPr>
          <a:xfrm>
            <a:off x="731678" y="3286062"/>
            <a:ext cx="6289763" cy="798977"/>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
              </a:rPr>
              <a:t>Quantile Regression intentionally did not have its loss completely minimised, to </a:t>
            </a:r>
            <a:r>
              <a:rPr lang="en-GB" b="1" dirty="0">
                <a:latin typeface=""/>
              </a:rPr>
              <a:t>avoid overfitting </a:t>
            </a:r>
            <a:r>
              <a:rPr lang="en-GB" dirty="0">
                <a:latin typeface=""/>
              </a:rPr>
              <a:t>at edges (explained later)</a:t>
            </a:r>
          </a:p>
        </p:txBody>
      </p:sp>
      <p:sp>
        <p:nvSpPr>
          <p:cNvPr id="6" name="Title 1">
            <a:extLst>
              <a:ext uri="{FF2B5EF4-FFF2-40B4-BE49-F238E27FC236}">
                <a16:creationId xmlns:a16="http://schemas.microsoft.com/office/drawing/2014/main" id="{C14F1B32-992B-C109-7143-8583EBDCAAAF}"/>
              </a:ext>
            </a:extLst>
          </p:cNvPr>
          <p:cNvSpPr txBox="1">
            <a:spLocks/>
          </p:cNvSpPr>
          <p:nvPr/>
        </p:nvSpPr>
        <p:spPr>
          <a:xfrm>
            <a:off x="-163884" y="615488"/>
            <a:ext cx="10515600" cy="920672"/>
          </a:xfrm>
          <a:prstGeom prst="rect">
            <a:avLst/>
          </a:prstGeom>
        </p:spPr>
        <p:txBody>
          <a:bodyPr vert="horz" lIns="91440" tIns="45720" rIns="91440" bIns="0" rtlCol="0" anchor="b">
            <a:normAutofit/>
          </a:bodyPr>
          <a:lstStyle>
            <a:lvl1pPr algn="ctr" defTabSz="914400" rtl="0" eaLnBrk="1" latinLnBrk="0" hangingPunct="1">
              <a:lnSpc>
                <a:spcPct val="90000"/>
              </a:lnSpc>
              <a:spcBef>
                <a:spcPct val="0"/>
              </a:spcBef>
              <a:buNone/>
              <a:defRPr sz="6000" b="1" i="0" kern="1200">
                <a:solidFill>
                  <a:schemeClr val="tx1"/>
                </a:solidFill>
                <a:latin typeface="Alesand Round ExtBd" pitchFamily="2" charset="0"/>
                <a:ea typeface="+mj-ea"/>
                <a:cs typeface="Alesand Round ExtBd" pitchFamily="2" charset="0"/>
              </a:defRPr>
            </a:lvl1pPr>
          </a:lstStyle>
          <a:p>
            <a:r>
              <a:rPr lang="en-GB" dirty="0">
                <a:latin typeface="PORTER BOLD DEMO" pitchFamily="2" charset="0"/>
              </a:rPr>
              <a:t>Quantile Regression</a:t>
            </a:r>
            <a:endParaRPr lang="en-GB" dirty="0"/>
          </a:p>
        </p:txBody>
      </p:sp>
      <p:sp>
        <p:nvSpPr>
          <p:cNvPr id="12" name="Rounded Rectangle 3">
            <a:extLst>
              <a:ext uri="{FF2B5EF4-FFF2-40B4-BE49-F238E27FC236}">
                <a16:creationId xmlns:a16="http://schemas.microsoft.com/office/drawing/2014/main" id="{276F3E32-69DE-DEC1-3087-2C6855D2C6C4}"/>
              </a:ext>
            </a:extLst>
          </p:cNvPr>
          <p:cNvSpPr/>
          <p:nvPr/>
        </p:nvSpPr>
        <p:spPr>
          <a:xfrm>
            <a:off x="731678" y="4311389"/>
            <a:ext cx="6289763" cy="782062"/>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
              </a:rPr>
              <a:t>Took a </a:t>
            </a:r>
            <a:r>
              <a:rPr lang="en-GB" b="1" dirty="0">
                <a:latin typeface=""/>
              </a:rPr>
              <a:t>Weighted Approach</a:t>
            </a:r>
          </a:p>
        </p:txBody>
      </p:sp>
      <p:sp>
        <p:nvSpPr>
          <p:cNvPr id="13" name="Rounded Rectangle 3">
            <a:extLst>
              <a:ext uri="{FF2B5EF4-FFF2-40B4-BE49-F238E27FC236}">
                <a16:creationId xmlns:a16="http://schemas.microsoft.com/office/drawing/2014/main" id="{03D451C3-637D-045B-A811-9CFD05DDC03E}"/>
              </a:ext>
            </a:extLst>
          </p:cNvPr>
          <p:cNvSpPr/>
          <p:nvPr/>
        </p:nvSpPr>
        <p:spPr>
          <a:xfrm>
            <a:off x="724811" y="5355692"/>
            <a:ext cx="6296630" cy="907322"/>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
              </a:rPr>
              <a:t>Each input parameter was </a:t>
            </a:r>
            <a:r>
              <a:rPr lang="en-GB" b="1" dirty="0">
                <a:latin typeface=""/>
              </a:rPr>
              <a:t>mean-centred</a:t>
            </a:r>
            <a:r>
              <a:rPr lang="en-GB" dirty="0">
                <a:latin typeface=""/>
              </a:rPr>
              <a:t>, except Word Count which was logged, and a flexible sigmoid was applied to the results for better fitting</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02E3235-0416-1C49-D6A9-B6808F41D3C2}"/>
                  </a:ext>
                </a:extLst>
              </p:cNvPr>
              <p:cNvSpPr txBox="1"/>
              <p:nvPr/>
            </p:nvSpPr>
            <p:spPr>
              <a:xfrm>
                <a:off x="8304756" y="3023821"/>
                <a:ext cx="2705623" cy="12225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𝐻</m:t>
                      </m:r>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b="0" i="1" smtClean="0">
                              <a:latin typeface="Cambria Math" panose="02040503050406030204" pitchFamily="18" charset="0"/>
                            </a:rPr>
                            <m:t>1</m:t>
                          </m:r>
                        </m:num>
                        <m:den>
                          <m:r>
                            <a:rPr lang="en-GB" sz="3200" b="0" i="1" smtClean="0">
                              <a:latin typeface="Cambria Math" panose="02040503050406030204" pitchFamily="18" charset="0"/>
                            </a:rPr>
                            <m:t>1+</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𝑒</m:t>
                              </m:r>
                            </m:e>
                            <m:sup>
                              <m:r>
                                <a:rPr lang="en-GB" sz="3200" b="0" i="1" smtClean="0">
                                  <a:latin typeface="Cambria Math" panose="02040503050406030204" pitchFamily="18" charset="0"/>
                                </a:rPr>
                                <m:t>− </m:t>
                              </m:r>
                              <m:f>
                                <m:fPr>
                                  <m:ctrlPr>
                                    <a:rPr lang="en-GB" sz="3200" b="0" i="1" smtClean="0">
                                      <a:latin typeface="Cambria Math" panose="02040503050406030204" pitchFamily="18" charset="0"/>
                                    </a:rPr>
                                  </m:ctrlPr>
                                </m:fPr>
                                <m:num>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𝐻</m:t>
                                      </m:r>
                                    </m:e>
                                    <m:sup>
                                      <m:r>
                                        <a:rPr lang="en-GB" sz="3200" b="0" i="1" smtClean="0">
                                          <a:latin typeface="Cambria Math" panose="02040503050406030204" pitchFamily="18" charset="0"/>
                                        </a:rPr>
                                        <m:t>′</m:t>
                                      </m:r>
                                    </m:sup>
                                  </m:sSup>
                                </m:num>
                                <m:den>
                                  <m:r>
                                    <a:rPr lang="en-GB" sz="3200" b="0" i="1" smtClean="0">
                                      <a:latin typeface="Cambria Math" panose="02040503050406030204" pitchFamily="18" charset="0"/>
                                    </a:rPr>
                                    <m:t>1.25</m:t>
                                  </m:r>
                                </m:den>
                              </m:f>
                            </m:sup>
                          </m:sSup>
                        </m:den>
                      </m:f>
                    </m:oMath>
                  </m:oMathPara>
                </a14:m>
                <a:endParaRPr lang="en-GB" sz="2000"/>
              </a:p>
            </p:txBody>
          </p:sp>
        </mc:Choice>
        <mc:Fallback xmlns="">
          <p:sp>
            <p:nvSpPr>
              <p:cNvPr id="14" name="TextBox 13">
                <a:extLst>
                  <a:ext uri="{FF2B5EF4-FFF2-40B4-BE49-F238E27FC236}">
                    <a16:creationId xmlns:a16="http://schemas.microsoft.com/office/drawing/2014/main" id="{502E3235-0416-1C49-D6A9-B6808F41D3C2}"/>
                  </a:ext>
                </a:extLst>
              </p:cNvPr>
              <p:cNvSpPr txBox="1">
                <a:spLocks noRot="1" noChangeAspect="1" noMove="1" noResize="1" noEditPoints="1" noAdjustHandles="1" noChangeArrowheads="1" noChangeShapeType="1" noTextEdit="1"/>
              </p:cNvSpPr>
              <p:nvPr/>
            </p:nvSpPr>
            <p:spPr>
              <a:xfrm>
                <a:off x="8304756" y="3023821"/>
                <a:ext cx="2705623" cy="1222579"/>
              </a:xfrm>
              <a:prstGeom prst="rect">
                <a:avLst/>
              </a:prstGeom>
              <a:blipFill>
                <a:blip r:embed="rId3"/>
                <a:stretch>
                  <a:fillRect/>
                </a:stretch>
              </a:blipFill>
            </p:spPr>
            <p:txBody>
              <a:bodyPr/>
              <a:lstStyle/>
              <a:p>
                <a:r>
                  <a:rPr lang="en-GB">
                    <a:noFill/>
                  </a:rPr>
                  <a:t> </a:t>
                </a:r>
              </a:p>
            </p:txBody>
          </p:sp>
        </mc:Fallback>
      </mc:AlternateContent>
      <p:sp>
        <p:nvSpPr>
          <p:cNvPr id="15" name="Subtitle 2">
            <a:extLst>
              <a:ext uri="{FF2B5EF4-FFF2-40B4-BE49-F238E27FC236}">
                <a16:creationId xmlns:a16="http://schemas.microsoft.com/office/drawing/2014/main" id="{C56D5A95-CFB1-2FAC-B173-E9EC83559B20}"/>
              </a:ext>
            </a:extLst>
          </p:cNvPr>
          <p:cNvSpPr txBox="1">
            <a:spLocks/>
          </p:cNvSpPr>
          <p:nvPr/>
        </p:nvSpPr>
        <p:spPr>
          <a:xfrm>
            <a:off x="7484533" y="4446916"/>
            <a:ext cx="4496382" cy="107947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rgbClr val="57EFFC"/>
                </a:solidFill>
                <a:latin typeface="PORTER BOLD DEMO" pitchFamily="2" charset="0"/>
                <a:ea typeface="+mn-ea"/>
                <a:cs typeface="Beirut"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Montserrat" pitchFamily="2"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tserrat" pitchFamily="2"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GB"/>
              <a:t>Flexible Sigmoid</a:t>
            </a:r>
          </a:p>
        </p:txBody>
      </p:sp>
      <p:sp>
        <p:nvSpPr>
          <p:cNvPr id="16" name="Subtitle 2">
            <a:extLst>
              <a:ext uri="{FF2B5EF4-FFF2-40B4-BE49-F238E27FC236}">
                <a16:creationId xmlns:a16="http://schemas.microsoft.com/office/drawing/2014/main" id="{891B1679-E01D-C6A2-6BDE-D5A0FD4D8B1D}"/>
              </a:ext>
            </a:extLst>
          </p:cNvPr>
          <p:cNvSpPr>
            <a:spLocks noGrp="1"/>
          </p:cNvSpPr>
          <p:nvPr>
            <p:ph type="subTitle" idx="1"/>
          </p:nvPr>
        </p:nvSpPr>
        <p:spPr>
          <a:xfrm>
            <a:off x="475990" y="1497377"/>
            <a:ext cx="1578280" cy="426443"/>
          </a:xfrm>
        </p:spPr>
        <p:txBody>
          <a:bodyPr>
            <a:normAutofit/>
          </a:bodyPr>
          <a:lstStyle/>
          <a:p>
            <a:r>
              <a:rPr lang="en-GB" dirty="0"/>
              <a:t>Setup</a:t>
            </a:r>
          </a:p>
        </p:txBody>
      </p:sp>
    </p:spTree>
    <p:extLst>
      <p:ext uri="{BB962C8B-B14F-4D97-AF65-F5344CB8AC3E}">
        <p14:creationId xmlns:p14="http://schemas.microsoft.com/office/powerpoint/2010/main" val="286803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479F6-E75E-BFF0-8012-B783ECC669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E0F0AB-9A89-A481-CBFD-A2A401FC7C26}"/>
              </a:ext>
            </a:extLst>
          </p:cNvPr>
          <p:cNvSpPr>
            <a:spLocks noGrp="1"/>
          </p:cNvSpPr>
          <p:nvPr>
            <p:ph type="title"/>
          </p:nvPr>
        </p:nvSpPr>
        <p:spPr/>
        <p:txBody>
          <a:bodyPr/>
          <a:lstStyle/>
          <a:p>
            <a:r>
              <a:rPr lang="en-GB"/>
              <a:t>Quantile regression</a:t>
            </a:r>
          </a:p>
        </p:txBody>
      </p:sp>
      <p:sp>
        <p:nvSpPr>
          <p:cNvPr id="3" name="Subtitle 2">
            <a:extLst>
              <a:ext uri="{FF2B5EF4-FFF2-40B4-BE49-F238E27FC236}">
                <a16:creationId xmlns:a16="http://schemas.microsoft.com/office/drawing/2014/main" id="{3A30F46F-AEA3-3553-119A-DD407B9AD202}"/>
              </a:ext>
            </a:extLst>
          </p:cNvPr>
          <p:cNvSpPr>
            <a:spLocks noGrp="1"/>
          </p:cNvSpPr>
          <p:nvPr>
            <p:ph type="subTitle" idx="1"/>
          </p:nvPr>
        </p:nvSpPr>
        <p:spPr/>
        <p:txBody>
          <a:bodyPr/>
          <a:lstStyle/>
          <a:p>
            <a:r>
              <a:rPr lang="en-GB"/>
              <a:t>Method</a:t>
            </a:r>
          </a:p>
        </p:txBody>
      </p:sp>
      <p:sp>
        <p:nvSpPr>
          <p:cNvPr id="25" name="Rounded Rectangle 3">
            <a:extLst>
              <a:ext uri="{FF2B5EF4-FFF2-40B4-BE49-F238E27FC236}">
                <a16:creationId xmlns:a16="http://schemas.microsoft.com/office/drawing/2014/main" id="{A9B5BC67-AF4D-5913-0BF5-E8EB376C207C}"/>
              </a:ext>
            </a:extLst>
          </p:cNvPr>
          <p:cNvSpPr/>
          <p:nvPr/>
        </p:nvSpPr>
        <p:spPr>
          <a:xfrm>
            <a:off x="2105937" y="3429000"/>
            <a:ext cx="7980124" cy="782062"/>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latin typeface=""/>
              </a:rPr>
              <a:t>Minimises Weighted Quantile Loss: </a:t>
            </a:r>
            <a:r>
              <a:rPr lang="en-GB" dirty="0">
                <a:latin typeface=""/>
              </a:rPr>
              <a:t>we chose a quantile of 0.5, it becomes exactly half the Weighted MAE</a:t>
            </a:r>
          </a:p>
        </p:txBody>
      </p:sp>
      <p:sp>
        <p:nvSpPr>
          <p:cNvPr id="26" name="Rounded Rectangle 3">
            <a:extLst>
              <a:ext uri="{FF2B5EF4-FFF2-40B4-BE49-F238E27FC236}">
                <a16:creationId xmlns:a16="http://schemas.microsoft.com/office/drawing/2014/main" id="{0DF8B05B-59B2-7FB7-6308-F27CA72B8D9C}"/>
              </a:ext>
            </a:extLst>
          </p:cNvPr>
          <p:cNvSpPr/>
          <p:nvPr/>
        </p:nvSpPr>
        <p:spPr>
          <a:xfrm>
            <a:off x="2105937" y="2276580"/>
            <a:ext cx="7980124" cy="782062"/>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latin typeface=""/>
              </a:rPr>
              <a:t>Estimates the conditional quantile: </a:t>
            </a:r>
            <a:r>
              <a:rPr lang="en-GB" dirty="0">
                <a:latin typeface=""/>
              </a:rPr>
              <a:t>for a quantile of 0.5, this is the median</a:t>
            </a:r>
          </a:p>
        </p:txBody>
      </p:sp>
      <p:sp>
        <p:nvSpPr>
          <p:cNvPr id="27" name="Rounded Rectangle 3">
            <a:extLst>
              <a:ext uri="{FF2B5EF4-FFF2-40B4-BE49-F238E27FC236}">
                <a16:creationId xmlns:a16="http://schemas.microsoft.com/office/drawing/2014/main" id="{37F8FAD5-99A6-819F-CC19-0282F762DAE2}"/>
              </a:ext>
            </a:extLst>
          </p:cNvPr>
          <p:cNvSpPr/>
          <p:nvPr/>
        </p:nvSpPr>
        <p:spPr>
          <a:xfrm>
            <a:off x="2105937" y="4640891"/>
            <a:ext cx="7980124" cy="782062"/>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
              </a:rPr>
              <a:t>Does </a:t>
            </a:r>
            <a:r>
              <a:rPr lang="en-GB" b="1" dirty="0">
                <a:latin typeface=""/>
              </a:rPr>
              <a:t>not</a:t>
            </a:r>
            <a:r>
              <a:rPr lang="en-GB" dirty="0">
                <a:latin typeface=""/>
              </a:rPr>
              <a:t> rely on assumption of linearity, unlike linear regression</a:t>
            </a:r>
          </a:p>
        </p:txBody>
      </p:sp>
    </p:spTree>
    <p:extLst>
      <p:ext uri="{BB962C8B-B14F-4D97-AF65-F5344CB8AC3E}">
        <p14:creationId xmlns:p14="http://schemas.microsoft.com/office/powerpoint/2010/main" val="3320756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1599BA-A10F-D4B6-E45C-B3A337626E6F}"/>
              </a:ext>
            </a:extLst>
          </p:cNvPr>
          <p:cNvSpPr>
            <a:spLocks noGrp="1"/>
          </p:cNvSpPr>
          <p:nvPr>
            <p:ph type="title"/>
          </p:nvPr>
        </p:nvSpPr>
        <p:spPr>
          <a:xfrm>
            <a:off x="838199" y="492370"/>
            <a:ext cx="10515600" cy="920672"/>
          </a:xfrm>
        </p:spPr>
        <p:txBody>
          <a:bodyPr/>
          <a:lstStyle/>
          <a:p>
            <a:r>
              <a:rPr lang="en-GB"/>
              <a:t>QUANTILE REGRESSION</a:t>
            </a:r>
          </a:p>
        </p:txBody>
      </p:sp>
      <p:sp>
        <p:nvSpPr>
          <p:cNvPr id="5" name="Subtitle 2">
            <a:extLst>
              <a:ext uri="{FF2B5EF4-FFF2-40B4-BE49-F238E27FC236}">
                <a16:creationId xmlns:a16="http://schemas.microsoft.com/office/drawing/2014/main" id="{32A8433D-B8BE-920F-33E4-80ED3B5B9571}"/>
              </a:ext>
            </a:extLst>
          </p:cNvPr>
          <p:cNvSpPr>
            <a:spLocks noGrp="1"/>
          </p:cNvSpPr>
          <p:nvPr>
            <p:ph type="subTitle" idx="1"/>
          </p:nvPr>
        </p:nvSpPr>
        <p:spPr>
          <a:xfrm>
            <a:off x="838199" y="1435047"/>
            <a:ext cx="8148785" cy="471176"/>
          </a:xfrm>
        </p:spPr>
        <p:txBody>
          <a:bodyPr/>
          <a:lstStyle/>
          <a:p>
            <a:r>
              <a:rPr lang="en-GB"/>
              <a:t>RESULTS</a:t>
            </a:r>
          </a:p>
        </p:txBody>
      </p:sp>
      <p:pic>
        <p:nvPicPr>
          <p:cNvPr id="7" name="Picture 6" descr="A graph showing the value of a number of individuals&#10;&#10;AI-generated content may be incorrect.">
            <a:extLst>
              <a:ext uri="{FF2B5EF4-FFF2-40B4-BE49-F238E27FC236}">
                <a16:creationId xmlns:a16="http://schemas.microsoft.com/office/drawing/2014/main" id="{7D939FDD-C06E-28B7-4337-CAD309DB74C4}"/>
              </a:ext>
            </a:extLst>
          </p:cNvPr>
          <p:cNvPicPr>
            <a:picLocks noChangeAspect="1"/>
          </p:cNvPicPr>
          <p:nvPr/>
        </p:nvPicPr>
        <p:blipFill>
          <a:blip r:embed="rId2"/>
          <a:stretch>
            <a:fillRect/>
          </a:stretch>
        </p:blipFill>
        <p:spPr>
          <a:xfrm>
            <a:off x="6096001" y="2099653"/>
            <a:ext cx="5916460" cy="3549876"/>
          </a:xfrm>
          <a:prstGeom prst="roundRect">
            <a:avLst>
              <a:gd name="adj" fmla="val 3131"/>
            </a:avLst>
          </a:prstGeom>
        </p:spPr>
      </p:pic>
      <p:pic>
        <p:nvPicPr>
          <p:cNvPr id="9" name="Picture 8" descr="A graph showing the value of a number of people&#10;&#10;AI-generated content may be incorrect.">
            <a:extLst>
              <a:ext uri="{FF2B5EF4-FFF2-40B4-BE49-F238E27FC236}">
                <a16:creationId xmlns:a16="http://schemas.microsoft.com/office/drawing/2014/main" id="{3F645F8B-E318-101F-9053-E654F199497A}"/>
              </a:ext>
            </a:extLst>
          </p:cNvPr>
          <p:cNvPicPr>
            <a:picLocks noChangeAspect="1"/>
          </p:cNvPicPr>
          <p:nvPr/>
        </p:nvPicPr>
        <p:blipFill>
          <a:blip r:embed="rId3"/>
          <a:stretch>
            <a:fillRect/>
          </a:stretch>
        </p:blipFill>
        <p:spPr>
          <a:xfrm>
            <a:off x="116909" y="2099653"/>
            <a:ext cx="5916460" cy="3549876"/>
          </a:xfrm>
          <a:prstGeom prst="roundRect">
            <a:avLst>
              <a:gd name="adj" fmla="val 4473"/>
            </a:avLst>
          </a:prstGeom>
        </p:spPr>
      </p:pic>
    </p:spTree>
    <p:extLst>
      <p:ext uri="{BB962C8B-B14F-4D97-AF65-F5344CB8AC3E}">
        <p14:creationId xmlns:p14="http://schemas.microsoft.com/office/powerpoint/2010/main" val="3151930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F5441-1E67-A0D1-0B5D-FF0514D7D0C5}"/>
              </a:ext>
            </a:extLst>
          </p:cNvPr>
          <p:cNvSpPr>
            <a:spLocks noGrp="1"/>
          </p:cNvSpPr>
          <p:nvPr>
            <p:ph type="title"/>
          </p:nvPr>
        </p:nvSpPr>
        <p:spPr/>
        <p:txBody>
          <a:bodyPr/>
          <a:lstStyle/>
          <a:p>
            <a:r>
              <a:rPr lang="en-GB"/>
              <a:t>QUANTILE REGRESSION</a:t>
            </a:r>
          </a:p>
        </p:txBody>
      </p:sp>
      <p:sp>
        <p:nvSpPr>
          <p:cNvPr id="3" name="Subtitle 2">
            <a:extLst>
              <a:ext uri="{FF2B5EF4-FFF2-40B4-BE49-F238E27FC236}">
                <a16:creationId xmlns:a16="http://schemas.microsoft.com/office/drawing/2014/main" id="{3D9E0A06-7A09-3B29-E7EC-BB4E53C2DC09}"/>
              </a:ext>
            </a:extLst>
          </p:cNvPr>
          <p:cNvSpPr>
            <a:spLocks noGrp="1"/>
          </p:cNvSpPr>
          <p:nvPr>
            <p:ph type="subTitle" idx="1"/>
          </p:nvPr>
        </p:nvSpPr>
        <p:spPr/>
        <p:txBody>
          <a:bodyPr/>
          <a:lstStyle/>
          <a:p>
            <a:r>
              <a:rPr lang="en-GB"/>
              <a:t>RESULTS</a:t>
            </a:r>
          </a:p>
        </p:txBody>
      </p:sp>
      <p:pic>
        <p:nvPicPr>
          <p:cNvPr id="5" name="Picture 4" descr="A graph showing a comparison of a normalized and a positive&#10;&#10;AI-generated content may be incorrect.">
            <a:extLst>
              <a:ext uri="{FF2B5EF4-FFF2-40B4-BE49-F238E27FC236}">
                <a16:creationId xmlns:a16="http://schemas.microsoft.com/office/drawing/2014/main" id="{4971A239-10FD-3331-40B8-278E54B952C7}"/>
              </a:ext>
            </a:extLst>
          </p:cNvPr>
          <p:cNvPicPr>
            <a:picLocks noChangeAspect="1"/>
          </p:cNvPicPr>
          <p:nvPr/>
        </p:nvPicPr>
        <p:blipFill>
          <a:blip r:embed="rId3"/>
          <a:stretch>
            <a:fillRect/>
          </a:stretch>
        </p:blipFill>
        <p:spPr>
          <a:xfrm>
            <a:off x="243839" y="1976510"/>
            <a:ext cx="5852160" cy="4389120"/>
          </a:xfrm>
          <a:prstGeom prst="roundRect">
            <a:avLst>
              <a:gd name="adj" fmla="val 3670"/>
            </a:avLst>
          </a:prstGeom>
        </p:spPr>
      </p:pic>
      <p:pic>
        <p:nvPicPr>
          <p:cNvPr id="7" name="Picture 6" descr="A graph showing a graph of a graph&#10;&#10;AI-generated content may be incorrect.">
            <a:extLst>
              <a:ext uri="{FF2B5EF4-FFF2-40B4-BE49-F238E27FC236}">
                <a16:creationId xmlns:a16="http://schemas.microsoft.com/office/drawing/2014/main" id="{258CDA91-745D-8E38-FB64-C25C8C75C470}"/>
              </a:ext>
            </a:extLst>
          </p:cNvPr>
          <p:cNvPicPr>
            <a:picLocks noChangeAspect="1"/>
          </p:cNvPicPr>
          <p:nvPr/>
        </p:nvPicPr>
        <p:blipFill>
          <a:blip r:embed="rId4"/>
          <a:stretch>
            <a:fillRect/>
          </a:stretch>
        </p:blipFill>
        <p:spPr>
          <a:xfrm>
            <a:off x="6171028" y="1976510"/>
            <a:ext cx="5852160" cy="4389120"/>
          </a:xfrm>
          <a:prstGeom prst="roundRect">
            <a:avLst>
              <a:gd name="adj" fmla="val 2754"/>
            </a:avLst>
          </a:prstGeom>
        </p:spPr>
      </p:pic>
    </p:spTree>
    <p:extLst>
      <p:ext uri="{BB962C8B-B14F-4D97-AF65-F5344CB8AC3E}">
        <p14:creationId xmlns:p14="http://schemas.microsoft.com/office/powerpoint/2010/main" val="1972452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0322E44-15B0-4DC7-E170-78898CF37F12}"/>
              </a:ext>
            </a:extLst>
          </p:cNvPr>
          <p:cNvSpPr txBox="1">
            <a:spLocks/>
          </p:cNvSpPr>
          <p:nvPr/>
        </p:nvSpPr>
        <p:spPr>
          <a:xfrm>
            <a:off x="838200" y="492370"/>
            <a:ext cx="10515600" cy="1286326"/>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b="1" i="0" kern="1200">
                <a:solidFill>
                  <a:schemeClr val="tx1"/>
                </a:solidFill>
                <a:latin typeface="Porter Bold DEMO" pitchFamily="2" charset="0"/>
                <a:ea typeface="+mj-ea"/>
                <a:cs typeface="+mj-cs"/>
              </a:defRPr>
            </a:lvl1pPr>
          </a:lstStyle>
          <a:p>
            <a:r>
              <a:rPr lang="en-GB"/>
              <a:t>Motivation: Amazon Movie Reviews</a:t>
            </a:r>
          </a:p>
        </p:txBody>
      </p:sp>
      <p:sp>
        <p:nvSpPr>
          <p:cNvPr id="16" name="Rounded Rectangle 3">
            <a:extLst>
              <a:ext uri="{FF2B5EF4-FFF2-40B4-BE49-F238E27FC236}">
                <a16:creationId xmlns:a16="http://schemas.microsoft.com/office/drawing/2014/main" id="{18D91D36-07A2-CB2E-20C7-C2BEE9BD4F64}"/>
              </a:ext>
            </a:extLst>
          </p:cNvPr>
          <p:cNvSpPr/>
          <p:nvPr/>
        </p:nvSpPr>
        <p:spPr>
          <a:xfrm>
            <a:off x="6318792" y="4158834"/>
            <a:ext cx="5625230" cy="925783"/>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
              </a:rPr>
              <a:t>Largest Online Retailer: Word Record set in 2024, over $400 billion in annual sales [2]</a:t>
            </a:r>
          </a:p>
        </p:txBody>
      </p:sp>
      <p:sp>
        <p:nvSpPr>
          <p:cNvPr id="17" name="Rounded Rectangle 3">
            <a:extLst>
              <a:ext uri="{FF2B5EF4-FFF2-40B4-BE49-F238E27FC236}">
                <a16:creationId xmlns:a16="http://schemas.microsoft.com/office/drawing/2014/main" id="{619C1005-728D-C586-97F7-D09CF18FAB5C}"/>
              </a:ext>
            </a:extLst>
          </p:cNvPr>
          <p:cNvSpPr/>
          <p:nvPr/>
        </p:nvSpPr>
        <p:spPr>
          <a:xfrm>
            <a:off x="6318792" y="5296893"/>
            <a:ext cx="5625229" cy="925784"/>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
              </a:rPr>
              <a:t>Almost every movie in the world can be found on Amazon</a:t>
            </a:r>
          </a:p>
        </p:txBody>
      </p:sp>
      <p:sp>
        <p:nvSpPr>
          <p:cNvPr id="18" name="Rounded Rectangle 3">
            <a:extLst>
              <a:ext uri="{FF2B5EF4-FFF2-40B4-BE49-F238E27FC236}">
                <a16:creationId xmlns:a16="http://schemas.microsoft.com/office/drawing/2014/main" id="{CA33A7CB-9F01-1D28-53DA-15C2431BC6CB}"/>
              </a:ext>
            </a:extLst>
          </p:cNvPr>
          <p:cNvSpPr/>
          <p:nvPr/>
        </p:nvSpPr>
        <p:spPr>
          <a:xfrm>
            <a:off x="6318792" y="1971095"/>
            <a:ext cx="5625230" cy="837403"/>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
              </a:rPr>
              <a:t>Movies are of interest to the vast majority of people</a:t>
            </a:r>
          </a:p>
        </p:txBody>
      </p:sp>
      <p:sp>
        <p:nvSpPr>
          <p:cNvPr id="19" name="Rounded Rectangle 3">
            <a:extLst>
              <a:ext uri="{FF2B5EF4-FFF2-40B4-BE49-F238E27FC236}">
                <a16:creationId xmlns:a16="http://schemas.microsoft.com/office/drawing/2014/main" id="{34E51393-FF08-EF34-A410-E60277828098}"/>
              </a:ext>
            </a:extLst>
          </p:cNvPr>
          <p:cNvSpPr/>
          <p:nvPr/>
        </p:nvSpPr>
        <p:spPr>
          <a:xfrm>
            <a:off x="6318792" y="3020775"/>
            <a:ext cx="5625230" cy="925783"/>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
              </a:rPr>
              <a:t>A large amount of RHP research has already been done on movie reviews [1]</a:t>
            </a:r>
          </a:p>
        </p:txBody>
      </p:sp>
      <p:pic>
        <p:nvPicPr>
          <p:cNvPr id="23" name="Picture 22" descr="A graph of different colored lines&#10;&#10;AI-generated content may be incorrect.">
            <a:extLst>
              <a:ext uri="{FF2B5EF4-FFF2-40B4-BE49-F238E27FC236}">
                <a16:creationId xmlns:a16="http://schemas.microsoft.com/office/drawing/2014/main" id="{2C0371AD-9570-07F0-68C2-6777FC36CFF7}"/>
              </a:ext>
            </a:extLst>
          </p:cNvPr>
          <p:cNvPicPr>
            <a:picLocks noChangeAspect="1"/>
          </p:cNvPicPr>
          <p:nvPr/>
        </p:nvPicPr>
        <p:blipFill>
          <a:blip r:embed="rId3"/>
          <a:stretch>
            <a:fillRect/>
          </a:stretch>
        </p:blipFill>
        <p:spPr>
          <a:xfrm>
            <a:off x="748910" y="2007179"/>
            <a:ext cx="5061333" cy="3656952"/>
          </a:xfrm>
          <a:prstGeom prst="roundRect">
            <a:avLst>
              <a:gd name="adj" fmla="val 2030"/>
            </a:avLst>
          </a:prstGeom>
          <a:ln w="38100">
            <a:noFill/>
          </a:ln>
        </p:spPr>
      </p:pic>
      <p:sp>
        <p:nvSpPr>
          <p:cNvPr id="3" name="TextBox 2">
            <a:extLst>
              <a:ext uri="{FF2B5EF4-FFF2-40B4-BE49-F238E27FC236}">
                <a16:creationId xmlns:a16="http://schemas.microsoft.com/office/drawing/2014/main" id="{14B7A750-AFD7-8CEA-E1BC-11365570A0F5}"/>
              </a:ext>
            </a:extLst>
          </p:cNvPr>
          <p:cNvSpPr txBox="1"/>
          <p:nvPr/>
        </p:nvSpPr>
        <p:spPr>
          <a:xfrm>
            <a:off x="247979" y="5711476"/>
            <a:ext cx="6097772" cy="369332"/>
          </a:xfrm>
          <a:prstGeom prst="rect">
            <a:avLst/>
          </a:prstGeom>
          <a:noFill/>
        </p:spPr>
        <p:txBody>
          <a:bodyPr wrap="square">
            <a:spAutoFit/>
          </a:bodyPr>
          <a:lstStyle/>
          <a:p>
            <a:pPr algn="ctr"/>
            <a:r>
              <a:rPr lang="en-GB">
                <a:latin typeface=""/>
              </a:rPr>
              <a:t>Movie Sales across Formats in the U.S.A. [3] </a:t>
            </a:r>
          </a:p>
        </p:txBody>
      </p:sp>
    </p:spTree>
    <p:extLst>
      <p:ext uri="{BB962C8B-B14F-4D97-AF65-F5344CB8AC3E}">
        <p14:creationId xmlns:p14="http://schemas.microsoft.com/office/powerpoint/2010/main" val="2267268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264BC8-593B-6CCA-D165-4C42EF4E4CD0}"/>
              </a:ext>
            </a:extLst>
          </p:cNvPr>
          <p:cNvSpPr>
            <a:spLocks noGrp="1"/>
          </p:cNvSpPr>
          <p:nvPr>
            <p:ph type="title"/>
          </p:nvPr>
        </p:nvSpPr>
        <p:spPr>
          <a:xfrm>
            <a:off x="838199" y="492370"/>
            <a:ext cx="10515600" cy="920672"/>
          </a:xfrm>
        </p:spPr>
        <p:txBody>
          <a:bodyPr/>
          <a:lstStyle/>
          <a:p>
            <a:r>
              <a:rPr lang="en-GB" dirty="0"/>
              <a:t>QUANTILE REGRESSION</a:t>
            </a:r>
          </a:p>
        </p:txBody>
      </p:sp>
      <p:sp>
        <p:nvSpPr>
          <p:cNvPr id="5" name="Subtitle 2">
            <a:extLst>
              <a:ext uri="{FF2B5EF4-FFF2-40B4-BE49-F238E27FC236}">
                <a16:creationId xmlns:a16="http://schemas.microsoft.com/office/drawing/2014/main" id="{90347D0F-1C2A-FFBA-00D3-2270FCAA52D2}"/>
              </a:ext>
            </a:extLst>
          </p:cNvPr>
          <p:cNvSpPr>
            <a:spLocks noGrp="1"/>
          </p:cNvSpPr>
          <p:nvPr>
            <p:ph type="subTitle" idx="1"/>
          </p:nvPr>
        </p:nvSpPr>
        <p:spPr>
          <a:xfrm>
            <a:off x="838199" y="1435047"/>
            <a:ext cx="8148785" cy="471176"/>
          </a:xfrm>
        </p:spPr>
        <p:txBody>
          <a:bodyPr/>
          <a:lstStyle/>
          <a:p>
            <a:r>
              <a:rPr lang="en-GB" dirty="0"/>
              <a:t>RESULTS</a:t>
            </a:r>
          </a:p>
        </p:txBody>
      </p:sp>
      <p:grpSp>
        <p:nvGrpSpPr>
          <p:cNvPr id="21" name="Group 20">
            <a:extLst>
              <a:ext uri="{FF2B5EF4-FFF2-40B4-BE49-F238E27FC236}">
                <a16:creationId xmlns:a16="http://schemas.microsoft.com/office/drawing/2014/main" id="{A5453706-6998-350B-AFA7-9B224FFB036C}"/>
              </a:ext>
            </a:extLst>
          </p:cNvPr>
          <p:cNvGrpSpPr/>
          <p:nvPr/>
        </p:nvGrpSpPr>
        <p:grpSpPr>
          <a:xfrm>
            <a:off x="59578" y="1548596"/>
            <a:ext cx="9083377" cy="4070027"/>
            <a:chOff x="59578" y="1548596"/>
            <a:chExt cx="9083377" cy="4070027"/>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B7EEBEC-F525-32AD-7D2A-DED6B01F16BA}"/>
                    </a:ext>
                  </a:extLst>
                </p:cNvPr>
                <p:cNvSpPr txBox="1"/>
                <p:nvPr/>
              </p:nvSpPr>
              <p:spPr>
                <a:xfrm>
                  <a:off x="59578" y="3930919"/>
                  <a:ext cx="6093912" cy="1581843"/>
                </a:xfrm>
                <a:prstGeom prst="rect">
                  <a:avLst/>
                </a:prstGeom>
                <a:noFill/>
              </p:spPr>
              <p:txBody>
                <a:bodyPr wrap="square">
                  <a:spAutoFit/>
                </a:bodyPr>
                <a:lstStyle/>
                <a:p>
                  <a:pPr>
                    <a:lnSpc>
                      <a:spcPct val="107000"/>
                    </a:lnSpc>
                    <a:spcAft>
                      <a:spcPts val="800"/>
                    </a:spcAft>
                    <a:buNone/>
                  </a:pPr>
                  <a:r>
                    <a:rPr lang="en-GB" sz="1800" kern="100" dirty="0">
                      <a:effectLst/>
                      <a:latin typeface="Aptos" panose="020B0004020202020204" pitchFamily="34" charset="0"/>
                      <a:ea typeface="Times New Roman" panose="02020603050405020304" pitchFamily="18" charset="0"/>
                      <a:cs typeface="Times New Roman" panose="02020603050405020304" pitchFamily="18" charset="0"/>
                    </a:rPr>
                    <a:t> </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n-GB" sz="2000" i="1" kern="100">
                            <a:effectLst/>
                            <a:latin typeface="Cambria Math" panose="02040503050406030204" pitchFamily="18" charset="0"/>
                            <a:ea typeface="Aptos" panose="020B0004020202020204" pitchFamily="34" charset="0"/>
                            <a:cs typeface="Times New Roman" panose="02020603050405020304" pitchFamily="18" charset="0"/>
                          </a:rPr>
                          <m:t>𝑦</m:t>
                        </m:r>
                        <m:r>
                          <a:rPr lang="en-GB" sz="2000" i="1" kern="100">
                            <a:effectLst/>
                            <a:latin typeface="Cambria Math" panose="02040503050406030204" pitchFamily="18" charset="0"/>
                            <a:ea typeface="Aptos" panose="020B0004020202020204" pitchFamily="34" charset="0"/>
                            <a:cs typeface="Times New Roman" panose="02020603050405020304" pitchFamily="18" charset="0"/>
                          </a:rPr>
                          <m:t>′</m:t>
                        </m:r>
                        <m:r>
                          <m:rPr>
                            <m:aln/>
                          </m:rPr>
                          <a:rPr lang="en-GB" sz="2000" i="1" kern="100">
                            <a:effectLst/>
                            <a:latin typeface="Cambria Math" panose="02040503050406030204" pitchFamily="18" charset="0"/>
                            <a:ea typeface="Aptos" panose="020B0004020202020204" pitchFamily="34" charset="0"/>
                            <a:cs typeface="Times New Roman" panose="02020603050405020304" pitchFamily="18" charset="0"/>
                          </a:rPr>
                          <m:t>=</m:t>
                        </m:r>
                        <m:d>
                          <m:dPr>
                            <m:ctrlPr>
                              <a:rPr lang="en-GB" sz="2000" i="1" kern="100">
                                <a:effectLst/>
                                <a:latin typeface="Cambria Math" panose="02040503050406030204" pitchFamily="18" charset="0"/>
                                <a:ea typeface="Aptos" panose="020B0004020202020204" pitchFamily="34" charset="0"/>
                                <a:cs typeface="Times New Roman" panose="02020603050405020304" pitchFamily="18" charset="0"/>
                              </a:rPr>
                            </m:ctrlPr>
                          </m:dPr>
                          <m:e>
                            <m:r>
                              <a:rPr lang="en-GB" sz="2000" i="1" kern="100">
                                <a:effectLst/>
                                <a:latin typeface="Cambria Math" panose="02040503050406030204" pitchFamily="18" charset="0"/>
                                <a:ea typeface="Aptos" panose="020B0004020202020204" pitchFamily="34" charset="0"/>
                                <a:cs typeface="Times New Roman" panose="02020603050405020304" pitchFamily="18" charset="0"/>
                              </a:rPr>
                              <m:t>0.462±0.018</m:t>
                            </m:r>
                          </m:e>
                        </m:d>
                        <m:sSub>
                          <m:sSubPr>
                            <m:ctrlPr>
                              <a:rPr lang="en-GB" sz="20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GB" sz="2000" i="1" kern="100">
                                <a:effectLst/>
                                <a:latin typeface="Cambria Math" panose="02040503050406030204" pitchFamily="18" charset="0"/>
                                <a:ea typeface="Aptos" panose="020B0004020202020204" pitchFamily="34" charset="0"/>
                                <a:cs typeface="Times New Roman" panose="02020603050405020304" pitchFamily="18" charset="0"/>
                              </a:rPr>
                              <m:t>𝑥</m:t>
                            </m:r>
                          </m:e>
                          <m:sub>
                            <m:r>
                              <a:rPr lang="en-GB" sz="2000" i="1" kern="100">
                                <a:effectLst/>
                                <a:latin typeface="Cambria Math" panose="02040503050406030204" pitchFamily="18" charset="0"/>
                                <a:ea typeface="Aptos" panose="020B0004020202020204" pitchFamily="34" charset="0"/>
                                <a:cs typeface="Times New Roman" panose="02020603050405020304" pitchFamily="18" charset="0"/>
                              </a:rPr>
                              <m:t>1</m:t>
                            </m:r>
                          </m:sub>
                        </m:sSub>
                        <m:r>
                          <a:rPr lang="en-GB" sz="2000" i="1" kern="100">
                            <a:effectLst/>
                            <a:latin typeface="Cambria Math" panose="02040503050406030204" pitchFamily="18" charset="0"/>
                            <a:ea typeface="Aptos" panose="020B0004020202020204" pitchFamily="34" charset="0"/>
                            <a:cs typeface="Times New Roman" panose="02020603050405020304" pitchFamily="18" charset="0"/>
                          </a:rPr>
                          <m:t>+</m:t>
                        </m:r>
                        <m:d>
                          <m:dPr>
                            <m:ctrlPr>
                              <a:rPr lang="en-GB" sz="2000" i="1" kern="100">
                                <a:effectLst/>
                                <a:latin typeface="Cambria Math" panose="02040503050406030204" pitchFamily="18" charset="0"/>
                                <a:ea typeface="Aptos" panose="020B0004020202020204" pitchFamily="34" charset="0"/>
                                <a:cs typeface="Times New Roman" panose="02020603050405020304" pitchFamily="18" charset="0"/>
                              </a:rPr>
                            </m:ctrlPr>
                          </m:dPr>
                          <m:e>
                            <m:r>
                              <a:rPr lang="en-GB" sz="2000" i="1" kern="100">
                                <a:effectLst/>
                                <a:latin typeface="Cambria Math" panose="02040503050406030204" pitchFamily="18" charset="0"/>
                                <a:ea typeface="Aptos" panose="020B0004020202020204" pitchFamily="34" charset="0"/>
                                <a:cs typeface="Times New Roman" panose="02020603050405020304" pitchFamily="18" charset="0"/>
                              </a:rPr>
                              <m:t>1.38±0.05</m:t>
                            </m:r>
                          </m:e>
                        </m:d>
                        <m:sSub>
                          <m:sSubPr>
                            <m:ctrlPr>
                              <a:rPr lang="en-GB" sz="20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GB" sz="2000" i="1" kern="100">
                                <a:effectLst/>
                                <a:latin typeface="Cambria Math" panose="02040503050406030204" pitchFamily="18" charset="0"/>
                                <a:ea typeface="Aptos" panose="020B0004020202020204" pitchFamily="34" charset="0"/>
                                <a:cs typeface="Times New Roman" panose="02020603050405020304" pitchFamily="18" charset="0"/>
                              </a:rPr>
                              <m:t>𝑥</m:t>
                            </m:r>
                          </m:e>
                          <m:sub>
                            <m:r>
                              <a:rPr lang="en-GB" sz="2000" i="1" kern="100">
                                <a:effectLst/>
                                <a:latin typeface="Cambria Math" panose="02040503050406030204" pitchFamily="18" charset="0"/>
                                <a:ea typeface="Aptos" panose="020B0004020202020204" pitchFamily="34" charset="0"/>
                                <a:cs typeface="Times New Roman" panose="02020603050405020304" pitchFamily="18" charset="0"/>
                              </a:rPr>
                              <m:t>2</m:t>
                            </m:r>
                          </m:sub>
                        </m:sSub>
                      </m:oMath>
                      <m:oMath xmlns:m="http://schemas.openxmlformats.org/officeDocument/2006/math">
                        <m:r>
                          <a:rPr lang="en-GB" sz="2000" i="1" kern="100">
                            <a:effectLst/>
                            <a:latin typeface="Cambria Math" panose="02040503050406030204" pitchFamily="18" charset="0"/>
                            <a:ea typeface="Aptos" panose="020B0004020202020204" pitchFamily="34" charset="0"/>
                            <a:cs typeface="Times New Roman" panose="02020603050405020304" pitchFamily="18" charset="0"/>
                          </a:rPr>
                          <m:t>     + </m:t>
                        </m:r>
                        <m:d>
                          <m:dPr>
                            <m:ctrlPr>
                              <a:rPr lang="en-GB" sz="2000" i="1" kern="100">
                                <a:effectLst/>
                                <a:latin typeface="Cambria Math" panose="02040503050406030204" pitchFamily="18" charset="0"/>
                                <a:ea typeface="Aptos" panose="020B0004020202020204" pitchFamily="34" charset="0"/>
                                <a:cs typeface="Times New Roman" panose="02020603050405020304" pitchFamily="18" charset="0"/>
                              </a:rPr>
                            </m:ctrlPr>
                          </m:dPr>
                          <m:e>
                            <m:r>
                              <a:rPr lang="en-GB" sz="2000" i="1" kern="100">
                                <a:effectLst/>
                                <a:latin typeface="Cambria Math" panose="02040503050406030204" pitchFamily="18" charset="0"/>
                                <a:ea typeface="Aptos" panose="020B0004020202020204" pitchFamily="34" charset="0"/>
                                <a:cs typeface="Times New Roman" panose="02020603050405020304" pitchFamily="18" charset="0"/>
                              </a:rPr>
                              <m:t>1.26±0.04</m:t>
                            </m:r>
                          </m:e>
                        </m:d>
                        <m:sSub>
                          <m:sSubPr>
                            <m:ctrlPr>
                              <a:rPr lang="en-GB" sz="20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GB" sz="2000" i="1" kern="100">
                                <a:effectLst/>
                                <a:latin typeface="Cambria Math" panose="02040503050406030204" pitchFamily="18" charset="0"/>
                                <a:ea typeface="Aptos" panose="020B0004020202020204" pitchFamily="34" charset="0"/>
                                <a:cs typeface="Times New Roman" panose="02020603050405020304" pitchFamily="18" charset="0"/>
                              </a:rPr>
                              <m:t>𝑥</m:t>
                            </m:r>
                          </m:e>
                          <m:sub>
                            <m:r>
                              <a:rPr lang="en-GB" sz="2000" i="1" kern="100">
                                <a:effectLst/>
                                <a:latin typeface="Cambria Math" panose="02040503050406030204" pitchFamily="18" charset="0"/>
                                <a:ea typeface="Aptos" panose="020B0004020202020204" pitchFamily="34" charset="0"/>
                                <a:cs typeface="Times New Roman" panose="02020603050405020304" pitchFamily="18" charset="0"/>
                              </a:rPr>
                              <m:t>3</m:t>
                            </m:r>
                          </m:sub>
                        </m:sSub>
                        <m:r>
                          <a:rPr lang="en-GB" sz="2000" i="1" kern="100">
                            <a:effectLst/>
                            <a:latin typeface="Cambria Math" panose="02040503050406030204" pitchFamily="18" charset="0"/>
                            <a:ea typeface="Aptos" panose="020B0004020202020204" pitchFamily="34" charset="0"/>
                            <a:cs typeface="Times New Roman" panose="02020603050405020304" pitchFamily="18" charset="0"/>
                          </a:rPr>
                          <m:t>+</m:t>
                        </m:r>
                        <m:d>
                          <m:dPr>
                            <m:ctrlPr>
                              <a:rPr lang="en-GB" sz="2000" i="1" kern="100">
                                <a:effectLst/>
                                <a:latin typeface="Cambria Math" panose="02040503050406030204" pitchFamily="18" charset="0"/>
                                <a:ea typeface="Aptos" panose="020B0004020202020204" pitchFamily="34" charset="0"/>
                                <a:cs typeface="Times New Roman" panose="02020603050405020304" pitchFamily="18" charset="0"/>
                              </a:rPr>
                            </m:ctrlPr>
                          </m:dPr>
                          <m:e>
                            <m:r>
                              <a:rPr lang="en-GB" sz="2000" i="1" kern="100">
                                <a:effectLst/>
                                <a:latin typeface="Cambria Math" panose="02040503050406030204" pitchFamily="18" charset="0"/>
                                <a:ea typeface="Aptos" panose="020B0004020202020204" pitchFamily="34" charset="0"/>
                                <a:cs typeface="Times New Roman" panose="02020603050405020304" pitchFamily="18" charset="0"/>
                              </a:rPr>
                              <m:t>0.62±0.04</m:t>
                            </m:r>
                          </m:e>
                        </m:d>
                        <m:sSub>
                          <m:sSubPr>
                            <m:ctrlPr>
                              <a:rPr lang="en-GB" sz="20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GB" sz="2000" i="1" kern="100">
                                <a:effectLst/>
                                <a:latin typeface="Cambria Math" panose="02040503050406030204" pitchFamily="18" charset="0"/>
                                <a:ea typeface="Aptos" panose="020B0004020202020204" pitchFamily="34" charset="0"/>
                                <a:cs typeface="Times New Roman" panose="02020603050405020304" pitchFamily="18" charset="0"/>
                              </a:rPr>
                              <m:t>𝑥</m:t>
                            </m:r>
                          </m:e>
                          <m:sub>
                            <m:r>
                              <a:rPr lang="en-GB" sz="2000" i="1" kern="100">
                                <a:effectLst/>
                                <a:latin typeface="Cambria Math" panose="02040503050406030204" pitchFamily="18" charset="0"/>
                                <a:ea typeface="Aptos" panose="020B0004020202020204" pitchFamily="34" charset="0"/>
                                <a:cs typeface="Times New Roman" panose="02020603050405020304" pitchFamily="18" charset="0"/>
                              </a:rPr>
                              <m:t>4</m:t>
                            </m:r>
                          </m:sub>
                        </m:sSub>
                      </m:oMath>
                      <m:oMath xmlns:m="http://schemas.openxmlformats.org/officeDocument/2006/math">
                        <m:r>
                          <a:rPr lang="en-GB" sz="2000" i="1" kern="100">
                            <a:effectLst/>
                            <a:latin typeface="Cambria Math" panose="02040503050406030204" pitchFamily="18" charset="0"/>
                            <a:ea typeface="Times New Roman" panose="02020603050405020304" pitchFamily="18" charset="0"/>
                            <a:cs typeface="Times New Roman" panose="02020603050405020304" pitchFamily="18" charset="0"/>
                          </a:rPr>
                          <m:t>     + </m:t>
                        </m:r>
                        <m:d>
                          <m:dPr>
                            <m:ctrlPr>
                              <a:rPr lang="en-GB" sz="20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2000" i="1" kern="100">
                                <a:effectLst/>
                                <a:latin typeface="Cambria Math" panose="02040503050406030204" pitchFamily="18" charset="0"/>
                                <a:ea typeface="Times New Roman" panose="02020603050405020304" pitchFamily="18" charset="0"/>
                                <a:cs typeface="Times New Roman" panose="02020603050405020304" pitchFamily="18" charset="0"/>
                              </a:rPr>
                              <m:t>0.156±0.004</m:t>
                            </m:r>
                          </m:e>
                        </m:d>
                        <m:sSub>
                          <m:sSubPr>
                            <m:ctrlPr>
                              <a:rPr lang="en-GB"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20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GB" sz="2000" i="1" kern="10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en-GB" sz="2000" i="1" kern="10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GB" sz="20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2000" i="1" kern="100">
                                <a:effectLst/>
                                <a:latin typeface="Cambria Math" panose="02040503050406030204" pitchFamily="18" charset="0"/>
                                <a:ea typeface="Times New Roman" panose="02020603050405020304" pitchFamily="18" charset="0"/>
                                <a:cs typeface="Times New Roman" panose="02020603050405020304" pitchFamily="18" charset="0"/>
                              </a:rPr>
                              <m:t>0.08±0.08</m:t>
                            </m:r>
                          </m:e>
                        </m:d>
                        <m:r>
                          <a:rPr lang="en-GB" sz="2000" i="1" kern="100">
                            <a:effectLst/>
                            <a:latin typeface="Cambria Math" panose="02040503050406030204" pitchFamily="18" charset="0"/>
                            <a:ea typeface="Times New Roman" panose="02020603050405020304" pitchFamily="18" charset="0"/>
                            <a:cs typeface="Times New Roman" panose="02020603050405020304" pitchFamily="18" charset="0"/>
                          </a:rPr>
                          <m:t>𝑐</m:t>
                        </m:r>
                      </m:oMath>
                    </m:oMathPara>
                  </a14:m>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4B7EEBEC-F525-32AD-7D2A-DED6B01F16BA}"/>
                    </a:ext>
                  </a:extLst>
                </p:cNvPr>
                <p:cNvSpPr txBox="1">
                  <a:spLocks noRot="1" noChangeAspect="1" noMove="1" noResize="1" noEditPoints="1" noAdjustHandles="1" noChangeArrowheads="1" noChangeShapeType="1" noTextEdit="1"/>
                </p:cNvSpPr>
                <p:nvPr/>
              </p:nvSpPr>
              <p:spPr>
                <a:xfrm>
                  <a:off x="59578" y="3930919"/>
                  <a:ext cx="6093912" cy="1581843"/>
                </a:xfrm>
                <a:prstGeom prst="rect">
                  <a:avLst/>
                </a:prstGeom>
                <a:blipFill>
                  <a:blip r:embed="rId3"/>
                  <a:stretch>
                    <a:fillRect/>
                  </a:stretch>
                </a:blipFill>
              </p:spPr>
              <p:txBody>
                <a:bodyPr/>
                <a:lstStyle/>
                <a:p>
                  <a:r>
                    <a:rPr lang="en-CH">
                      <a:noFill/>
                    </a:rPr>
                    <a:t> </a:t>
                  </a:r>
                </a:p>
              </p:txBody>
            </p:sp>
          </mc:Fallback>
        </mc:AlternateContent>
        <p:grpSp>
          <p:nvGrpSpPr>
            <p:cNvPr id="20" name="Group 19">
              <a:extLst>
                <a:ext uri="{FF2B5EF4-FFF2-40B4-BE49-F238E27FC236}">
                  <a16:creationId xmlns:a16="http://schemas.microsoft.com/office/drawing/2014/main" id="{BD8F3A1B-54A3-E60A-DE3F-0A9B61FEE6CB}"/>
                </a:ext>
              </a:extLst>
            </p:cNvPr>
            <p:cNvGrpSpPr/>
            <p:nvPr/>
          </p:nvGrpSpPr>
          <p:grpSpPr>
            <a:xfrm>
              <a:off x="3049043" y="1548596"/>
              <a:ext cx="6093912" cy="2246769"/>
              <a:chOff x="3049043" y="1548596"/>
              <a:chExt cx="6093912" cy="2246769"/>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BE13D3C-D58B-5AC0-69EB-CEBA697CE1AE}"/>
                      </a:ext>
                    </a:extLst>
                  </p:cNvPr>
                  <p:cNvSpPr txBox="1"/>
                  <p:nvPr/>
                </p:nvSpPr>
                <p:spPr>
                  <a:xfrm>
                    <a:off x="3049043" y="1548596"/>
                    <a:ext cx="6093912" cy="2246769"/>
                  </a:xfrm>
                  <a:prstGeom prst="rect">
                    <a:avLst/>
                  </a:prstGeom>
                  <a:noFill/>
                  <a:ln w="38100">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2000" b="0" i="1" smtClean="0">
                                  <a:solidFill>
                                    <a:schemeClr val="tx1"/>
                                  </a:solidFill>
                                  <a:latin typeface="Cambria Math" panose="02040503050406030204" pitchFamily="18" charset="0"/>
                                </a:rPr>
                              </m:ctrlPr>
                            </m:sSupPr>
                            <m:e>
                              <m:r>
                                <a:rPr lang="en-GB" sz="2000" i="1" smtClean="0">
                                  <a:solidFill>
                                    <a:schemeClr val="tx1"/>
                                  </a:solidFill>
                                  <a:latin typeface="Cambria Math" panose="02040503050406030204" pitchFamily="18" charset="0"/>
                                </a:rPr>
                                <m:t>𝑦</m:t>
                              </m:r>
                            </m:e>
                            <m:sup>
                              <m:r>
                                <a:rPr lang="en-GB" sz="2000" b="0" i="1" smtClean="0">
                                  <a:solidFill>
                                    <a:schemeClr val="tx1"/>
                                  </a:solidFill>
                                  <a:latin typeface="Cambria Math" panose="02040503050406030204" pitchFamily="18" charset="0"/>
                                </a:rPr>
                                <m:t>′</m:t>
                              </m:r>
                            </m:sup>
                          </m:sSup>
                          <m:r>
                            <a:rPr lang="en-GB" sz="2000" i="0">
                              <a:solidFill>
                                <a:schemeClr val="tx1"/>
                              </a:solidFill>
                              <a:latin typeface="Cambria Math" panose="02040503050406030204" pitchFamily="18" charset="0"/>
                            </a:rPr>
                            <m:t>=</m:t>
                          </m:r>
                          <m:r>
                            <m:rPr>
                              <m:nor/>
                            </m:rPr>
                            <a:rPr lang="en-GB" sz="2000" i="0" smtClean="0">
                              <a:solidFill>
                                <a:schemeClr val="tx1"/>
                              </a:solidFill>
                              <a:latin typeface="Cambria Math" panose="02040503050406030204" pitchFamily="18" charset="0"/>
                            </a:rPr>
                            <m:t>Helpfulness</m:t>
                          </m:r>
                          <m:r>
                            <m:rPr>
                              <m:nor/>
                            </m:rPr>
                            <a:rPr lang="en-GB" sz="2000" b="0" i="0" smtClean="0">
                              <a:solidFill>
                                <a:schemeClr val="tx1"/>
                              </a:solidFill>
                              <a:latin typeface="Cambria Math" panose="02040503050406030204" pitchFamily="18" charset="0"/>
                            </a:rPr>
                            <m:t> </m:t>
                          </m:r>
                          <m:d>
                            <m:dPr>
                              <m:ctrlPr>
                                <a:rPr lang="en-GB" sz="2000" b="0" i="1" smtClean="0">
                                  <a:solidFill>
                                    <a:schemeClr val="tx1"/>
                                  </a:solidFill>
                                  <a:latin typeface="Cambria Math" panose="02040503050406030204" pitchFamily="18" charset="0"/>
                                </a:rPr>
                              </m:ctrlPr>
                            </m:dPr>
                            <m:e>
                              <m:r>
                                <m:rPr>
                                  <m:nor/>
                                </m:rPr>
                                <a:rPr lang="en-GB" sz="2000" b="0" i="0" smtClean="0">
                                  <a:solidFill>
                                    <a:schemeClr val="tx1"/>
                                  </a:solidFill>
                                  <a:latin typeface="Cambria Math" panose="02040503050406030204" pitchFamily="18" charset="0"/>
                                </a:rPr>
                                <m:t>Pre</m:t>
                              </m:r>
                              <m:r>
                                <m:rPr>
                                  <m:nor/>
                                </m:rPr>
                                <a:rPr lang="en-GB" sz="2000" b="0" i="0" smtClean="0">
                                  <a:solidFill>
                                    <a:schemeClr val="tx1"/>
                                  </a:solidFill>
                                  <a:latin typeface="Cambria Math" panose="02040503050406030204" pitchFamily="18" charset="0"/>
                                </a:rPr>
                                <m:t>−</m:t>
                              </m:r>
                              <m:r>
                                <m:rPr>
                                  <m:nor/>
                                </m:rPr>
                                <a:rPr lang="en-GB" sz="2000" b="0" i="0" smtClean="0">
                                  <a:solidFill>
                                    <a:schemeClr val="tx1"/>
                                  </a:solidFill>
                                  <a:latin typeface="Cambria Math" panose="02040503050406030204" pitchFamily="18" charset="0"/>
                                </a:rPr>
                                <m:t>Sigmoid</m:t>
                              </m:r>
                            </m:e>
                          </m:d>
                        </m:oMath>
                      </m:oMathPara>
                    </a14:m>
                    <a:endParaRPr lang="en-GB" sz="200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GB" sz="2000" i="1">
                                  <a:solidFill>
                                    <a:schemeClr val="tx1"/>
                                  </a:solidFill>
                                  <a:latin typeface="Cambria Math" panose="02040503050406030204" pitchFamily="18" charset="0"/>
                                </a:rPr>
                              </m:ctrlPr>
                            </m:sSubPr>
                            <m:e>
                              <m:r>
                                <a:rPr lang="en-GB" sz="2000" i="1">
                                  <a:solidFill>
                                    <a:schemeClr val="tx1"/>
                                  </a:solidFill>
                                  <a:latin typeface="Cambria Math" panose="02040503050406030204" pitchFamily="18" charset="0"/>
                                </a:rPr>
                                <m:t>𝑥</m:t>
                              </m:r>
                            </m:e>
                            <m:sub>
                              <m:r>
                                <a:rPr lang="en-GB" sz="2000" i="0">
                                  <a:solidFill>
                                    <a:schemeClr val="tx1"/>
                                  </a:solidFill>
                                  <a:latin typeface="Cambria Math" panose="02040503050406030204" pitchFamily="18" charset="0"/>
                                </a:rPr>
                                <m:t>1</m:t>
                              </m:r>
                            </m:sub>
                          </m:sSub>
                          <m:r>
                            <a:rPr lang="en-GB" sz="2000" i="0">
                              <a:solidFill>
                                <a:schemeClr val="tx1"/>
                              </a:solidFill>
                              <a:latin typeface="Cambria Math" panose="02040503050406030204" pitchFamily="18" charset="0"/>
                            </a:rPr>
                            <m:t>=</m:t>
                          </m:r>
                          <m:r>
                            <m:rPr>
                              <m:nor/>
                            </m:rPr>
                            <a:rPr lang="en-GB" sz="2000" i="0">
                              <a:solidFill>
                                <a:schemeClr val="tx1"/>
                              </a:solidFill>
                              <a:latin typeface="Cambria Math" panose="02040503050406030204" pitchFamily="18" charset="0"/>
                            </a:rPr>
                            <m:t>Log</m:t>
                          </m:r>
                          <m:d>
                            <m:dPr>
                              <m:ctrlPr>
                                <a:rPr lang="en-GB" sz="2000" i="1">
                                  <a:solidFill>
                                    <a:schemeClr val="tx1"/>
                                  </a:solidFill>
                                  <a:latin typeface="Cambria Math" panose="02040503050406030204" pitchFamily="18" charset="0"/>
                                </a:rPr>
                              </m:ctrlPr>
                            </m:dPr>
                            <m:e>
                              <m:r>
                                <m:rPr>
                                  <m:nor/>
                                </m:rPr>
                                <a:rPr lang="en-GB" sz="2000" i="0">
                                  <a:solidFill>
                                    <a:schemeClr val="tx1"/>
                                  </a:solidFill>
                                  <a:latin typeface="Cambria Math" panose="02040503050406030204" pitchFamily="18" charset="0"/>
                                </a:rPr>
                                <m:t>Word</m:t>
                              </m:r>
                              <m:r>
                                <m:rPr>
                                  <m:nor/>
                                </m:rPr>
                                <a:rPr lang="en-GB" sz="2000" i="0">
                                  <a:solidFill>
                                    <a:schemeClr val="tx1"/>
                                  </a:solidFill>
                                  <a:latin typeface="Cambria Math" panose="02040503050406030204" pitchFamily="18" charset="0"/>
                                </a:rPr>
                                <m:t> </m:t>
                              </m:r>
                              <m:r>
                                <m:rPr>
                                  <m:nor/>
                                </m:rPr>
                                <a:rPr lang="en-GB" sz="2000" i="0">
                                  <a:solidFill>
                                    <a:schemeClr val="tx1"/>
                                  </a:solidFill>
                                  <a:latin typeface="Cambria Math" panose="02040503050406030204" pitchFamily="18" charset="0"/>
                                </a:rPr>
                                <m:t>Count</m:t>
                              </m:r>
                            </m:e>
                          </m:d>
                        </m:oMath>
                      </m:oMathPara>
                    </a14:m>
                    <a:endParaRPr lang="en-GB" sz="200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GB" sz="2000" i="1">
                                  <a:solidFill>
                                    <a:schemeClr val="tx1"/>
                                  </a:solidFill>
                                  <a:latin typeface="Cambria Math" panose="02040503050406030204" pitchFamily="18" charset="0"/>
                                </a:rPr>
                              </m:ctrlPr>
                            </m:sSubPr>
                            <m:e>
                              <m:r>
                                <a:rPr lang="en-GB" sz="2000" i="1">
                                  <a:solidFill>
                                    <a:schemeClr val="tx1"/>
                                  </a:solidFill>
                                  <a:latin typeface="Cambria Math" panose="02040503050406030204" pitchFamily="18" charset="0"/>
                                </a:rPr>
                                <m:t>𝑥</m:t>
                              </m:r>
                            </m:e>
                            <m:sub>
                              <m:r>
                                <a:rPr lang="en-GB" sz="2000" i="0">
                                  <a:solidFill>
                                    <a:schemeClr val="tx1"/>
                                  </a:solidFill>
                                  <a:latin typeface="Cambria Math" panose="02040503050406030204" pitchFamily="18" charset="0"/>
                                </a:rPr>
                                <m:t>2</m:t>
                              </m:r>
                            </m:sub>
                          </m:sSub>
                          <m:r>
                            <a:rPr lang="en-GB" sz="2000" i="0">
                              <a:solidFill>
                                <a:schemeClr val="tx1"/>
                              </a:solidFill>
                              <a:latin typeface="Cambria Math" panose="02040503050406030204" pitchFamily="18" charset="0"/>
                            </a:rPr>
                            <m:t>=</m:t>
                          </m:r>
                          <m:r>
                            <m:rPr>
                              <m:nor/>
                            </m:rPr>
                            <a:rPr lang="en-GB" sz="2000" i="0">
                              <a:solidFill>
                                <a:schemeClr val="tx1"/>
                              </a:solidFill>
                              <a:latin typeface="Cambria Math" panose="02040503050406030204" pitchFamily="18" charset="0"/>
                            </a:rPr>
                            <m:t>Sentiment</m:t>
                          </m:r>
                          <m:r>
                            <m:rPr>
                              <m:nor/>
                            </m:rPr>
                            <a:rPr lang="en-GB" sz="2000" i="0">
                              <a:solidFill>
                                <a:schemeClr val="tx1"/>
                              </a:solidFill>
                              <a:latin typeface="Cambria Math" panose="02040503050406030204" pitchFamily="18" charset="0"/>
                            </a:rPr>
                            <m:t> </m:t>
                          </m:r>
                          <m:r>
                            <m:rPr>
                              <m:nor/>
                            </m:rPr>
                            <a:rPr lang="en-GB" sz="2000" i="0">
                              <a:solidFill>
                                <a:schemeClr val="tx1"/>
                              </a:solidFill>
                              <a:latin typeface="Cambria Math" panose="02040503050406030204" pitchFamily="18" charset="0"/>
                            </a:rPr>
                            <m:t>Scor</m:t>
                          </m:r>
                          <m:sSup>
                            <m:sSupPr>
                              <m:ctrlPr>
                                <a:rPr lang="en-GB" sz="2000" i="1">
                                  <a:solidFill>
                                    <a:schemeClr val="tx1"/>
                                  </a:solidFill>
                                  <a:latin typeface="Cambria Math" panose="02040503050406030204" pitchFamily="18" charset="0"/>
                                </a:rPr>
                              </m:ctrlPr>
                            </m:sSupPr>
                            <m:e>
                              <m:r>
                                <m:rPr>
                                  <m:nor/>
                                </m:rPr>
                                <a:rPr lang="en-GB" sz="2000" i="0">
                                  <a:solidFill>
                                    <a:schemeClr val="tx1"/>
                                  </a:solidFill>
                                  <a:latin typeface="Cambria Math" panose="02040503050406030204" pitchFamily="18" charset="0"/>
                                </a:rPr>
                                <m:t>e</m:t>
                              </m:r>
                            </m:e>
                            <m:sup>
                              <m:r>
                                <m:rPr>
                                  <m:nor/>
                                </m:rPr>
                                <a:rPr lang="en-GB" sz="2000" i="0">
                                  <a:solidFill>
                                    <a:schemeClr val="tx1"/>
                                  </a:solidFill>
                                  <a:latin typeface="Cambria Math" panose="02040503050406030204" pitchFamily="18" charset="0"/>
                                </a:rPr>
                                <m:t>∗</m:t>
                              </m:r>
                            </m:sup>
                          </m:sSup>
                        </m:oMath>
                      </m:oMathPara>
                    </a14:m>
                    <a:endParaRPr lang="en-GB" sz="200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GB" sz="2000" i="1">
                                  <a:solidFill>
                                    <a:schemeClr val="tx1"/>
                                  </a:solidFill>
                                  <a:latin typeface="Cambria Math" panose="02040503050406030204" pitchFamily="18" charset="0"/>
                                </a:rPr>
                              </m:ctrlPr>
                            </m:sSubPr>
                            <m:e>
                              <m:r>
                                <a:rPr lang="en-GB" sz="2000" i="1">
                                  <a:solidFill>
                                    <a:schemeClr val="tx1"/>
                                  </a:solidFill>
                                  <a:latin typeface="Cambria Math" panose="02040503050406030204" pitchFamily="18" charset="0"/>
                                </a:rPr>
                                <m:t>𝑥</m:t>
                              </m:r>
                            </m:e>
                            <m:sub>
                              <m:r>
                                <a:rPr lang="en-GB" sz="2000" i="0">
                                  <a:solidFill>
                                    <a:schemeClr val="tx1"/>
                                  </a:solidFill>
                                  <a:latin typeface="Cambria Math" panose="02040503050406030204" pitchFamily="18" charset="0"/>
                                </a:rPr>
                                <m:t>3</m:t>
                              </m:r>
                            </m:sub>
                          </m:sSub>
                          <m:r>
                            <a:rPr lang="en-GB" sz="2000" i="0">
                              <a:solidFill>
                                <a:schemeClr val="tx1"/>
                              </a:solidFill>
                              <a:latin typeface="Cambria Math" panose="02040503050406030204" pitchFamily="18" charset="0"/>
                            </a:rPr>
                            <m:t>=</m:t>
                          </m:r>
                          <m:r>
                            <m:rPr>
                              <m:nor/>
                            </m:rPr>
                            <a:rPr lang="en-GB" sz="2000" i="0">
                              <a:solidFill>
                                <a:schemeClr val="tx1"/>
                              </a:solidFill>
                              <a:latin typeface="Cambria Math" panose="02040503050406030204" pitchFamily="18" charset="0"/>
                            </a:rPr>
                            <m:t>User</m:t>
                          </m:r>
                          <m:r>
                            <m:rPr>
                              <m:nor/>
                            </m:rPr>
                            <a:rPr lang="en-GB" sz="2000" i="0">
                              <a:solidFill>
                                <a:schemeClr val="tx1"/>
                              </a:solidFill>
                              <a:latin typeface="Cambria Math" panose="02040503050406030204" pitchFamily="18" charset="0"/>
                            </a:rPr>
                            <m:t> </m:t>
                          </m:r>
                          <m:r>
                            <m:rPr>
                              <m:nor/>
                            </m:rPr>
                            <a:rPr lang="en-GB" sz="2000" i="0">
                              <a:solidFill>
                                <a:schemeClr val="tx1"/>
                              </a:solidFill>
                              <a:latin typeface="Cambria Math" panose="02040503050406030204" pitchFamily="18" charset="0"/>
                            </a:rPr>
                            <m:t>Scor</m:t>
                          </m:r>
                          <m:sSup>
                            <m:sSupPr>
                              <m:ctrlPr>
                                <a:rPr lang="en-GB" sz="2000" i="1">
                                  <a:solidFill>
                                    <a:schemeClr val="tx1"/>
                                  </a:solidFill>
                                  <a:latin typeface="Cambria Math" panose="02040503050406030204" pitchFamily="18" charset="0"/>
                                </a:rPr>
                              </m:ctrlPr>
                            </m:sSupPr>
                            <m:e>
                              <m:r>
                                <m:rPr>
                                  <m:nor/>
                                </m:rPr>
                                <a:rPr lang="en-GB" sz="2000" i="0">
                                  <a:solidFill>
                                    <a:schemeClr val="tx1"/>
                                  </a:solidFill>
                                  <a:latin typeface="Cambria Math" panose="02040503050406030204" pitchFamily="18" charset="0"/>
                                </a:rPr>
                                <m:t>e</m:t>
                              </m:r>
                            </m:e>
                            <m:sup>
                              <m:r>
                                <m:rPr>
                                  <m:nor/>
                                </m:rPr>
                                <a:rPr lang="en-GB" sz="2000" i="0">
                                  <a:solidFill>
                                    <a:schemeClr val="tx1"/>
                                  </a:solidFill>
                                  <a:latin typeface="Cambria Math" panose="02040503050406030204" pitchFamily="18" charset="0"/>
                                </a:rPr>
                                <m:t>∗</m:t>
                              </m:r>
                            </m:sup>
                          </m:sSup>
                        </m:oMath>
                      </m:oMathPara>
                    </a14:m>
                    <a:endParaRPr lang="en-GB" sz="200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GB" sz="2000" i="1">
                                  <a:solidFill>
                                    <a:schemeClr val="tx1"/>
                                  </a:solidFill>
                                  <a:latin typeface="Cambria Math" panose="02040503050406030204" pitchFamily="18" charset="0"/>
                                </a:rPr>
                              </m:ctrlPr>
                            </m:sSubPr>
                            <m:e>
                              <m:r>
                                <a:rPr lang="en-GB" sz="2000" i="1">
                                  <a:solidFill>
                                    <a:schemeClr val="tx1"/>
                                  </a:solidFill>
                                  <a:latin typeface="Cambria Math" panose="02040503050406030204" pitchFamily="18" charset="0"/>
                                </a:rPr>
                                <m:t>𝑥</m:t>
                              </m:r>
                            </m:e>
                            <m:sub>
                              <m:r>
                                <a:rPr lang="en-GB" sz="2000" i="0">
                                  <a:solidFill>
                                    <a:schemeClr val="tx1"/>
                                  </a:solidFill>
                                  <a:latin typeface="Cambria Math" panose="02040503050406030204" pitchFamily="18" charset="0"/>
                                </a:rPr>
                                <m:t>4</m:t>
                              </m:r>
                            </m:sub>
                          </m:sSub>
                          <m:r>
                            <a:rPr lang="en-GB" sz="2000" i="0">
                              <a:solidFill>
                                <a:schemeClr val="tx1"/>
                              </a:solidFill>
                              <a:latin typeface="Cambria Math" panose="02040503050406030204" pitchFamily="18" charset="0"/>
                            </a:rPr>
                            <m:t>=</m:t>
                          </m:r>
                          <m:r>
                            <m:rPr>
                              <m:nor/>
                            </m:rPr>
                            <a:rPr lang="en-GB" sz="2000" i="0">
                              <a:solidFill>
                                <a:schemeClr val="tx1"/>
                              </a:solidFill>
                              <a:latin typeface="Cambria Math" panose="02040503050406030204" pitchFamily="18" charset="0"/>
                            </a:rPr>
                            <m:t>Analytic</m:t>
                          </m:r>
                          <m:r>
                            <m:rPr>
                              <m:nor/>
                            </m:rPr>
                            <a:rPr lang="en-GB" sz="2000" i="0">
                              <a:solidFill>
                                <a:schemeClr val="tx1"/>
                              </a:solidFill>
                              <a:latin typeface="Cambria Math" panose="02040503050406030204" pitchFamily="18" charset="0"/>
                            </a:rPr>
                            <m:t> </m:t>
                          </m:r>
                          <m:r>
                            <m:rPr>
                              <m:nor/>
                            </m:rPr>
                            <a:rPr lang="en-GB" sz="2000" i="0">
                              <a:solidFill>
                                <a:schemeClr val="tx1"/>
                              </a:solidFill>
                              <a:latin typeface="Cambria Math" panose="02040503050406030204" pitchFamily="18" charset="0"/>
                            </a:rPr>
                            <m:t>Scor</m:t>
                          </m:r>
                          <m:sSup>
                            <m:sSupPr>
                              <m:ctrlPr>
                                <a:rPr lang="en-GB" sz="2000" i="1">
                                  <a:solidFill>
                                    <a:schemeClr val="tx1"/>
                                  </a:solidFill>
                                  <a:latin typeface="Cambria Math" panose="02040503050406030204" pitchFamily="18" charset="0"/>
                                </a:rPr>
                              </m:ctrlPr>
                            </m:sSupPr>
                            <m:e>
                              <m:r>
                                <m:rPr>
                                  <m:nor/>
                                </m:rPr>
                                <a:rPr lang="en-GB" sz="2000" i="0">
                                  <a:solidFill>
                                    <a:schemeClr val="tx1"/>
                                  </a:solidFill>
                                  <a:latin typeface="Cambria Math" panose="02040503050406030204" pitchFamily="18" charset="0"/>
                                </a:rPr>
                                <m:t>e</m:t>
                              </m:r>
                            </m:e>
                            <m:sup>
                              <m:r>
                                <m:rPr>
                                  <m:nor/>
                                </m:rPr>
                                <a:rPr lang="en-GB" sz="2000" i="0">
                                  <a:solidFill>
                                    <a:schemeClr val="tx1"/>
                                  </a:solidFill>
                                  <a:latin typeface="Cambria Math" panose="02040503050406030204" pitchFamily="18" charset="0"/>
                                </a:rPr>
                                <m:t>∗</m:t>
                              </m:r>
                            </m:sup>
                          </m:sSup>
                        </m:oMath>
                      </m:oMathPara>
                    </a14:m>
                    <a:endParaRPr lang="en-GB" sz="200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GB" sz="2000" i="1">
                                  <a:solidFill>
                                    <a:schemeClr val="tx1"/>
                                  </a:solidFill>
                                  <a:latin typeface="Cambria Math" panose="02040503050406030204" pitchFamily="18" charset="0"/>
                                </a:rPr>
                              </m:ctrlPr>
                            </m:sSubPr>
                            <m:e>
                              <m:r>
                                <a:rPr lang="en-GB" sz="2000" i="1">
                                  <a:solidFill>
                                    <a:schemeClr val="tx1"/>
                                  </a:solidFill>
                                  <a:latin typeface="Cambria Math" panose="02040503050406030204" pitchFamily="18" charset="0"/>
                                </a:rPr>
                                <m:t>𝑥</m:t>
                              </m:r>
                            </m:e>
                            <m:sub>
                              <m:r>
                                <a:rPr lang="en-GB" sz="2000" i="0">
                                  <a:solidFill>
                                    <a:schemeClr val="tx1"/>
                                  </a:solidFill>
                                  <a:latin typeface="Cambria Math" panose="02040503050406030204" pitchFamily="18" charset="0"/>
                                </a:rPr>
                                <m:t>5</m:t>
                              </m:r>
                            </m:sub>
                          </m:sSub>
                          <m:r>
                            <a:rPr lang="en-GB" sz="2000" i="0">
                              <a:solidFill>
                                <a:schemeClr val="tx1"/>
                              </a:solidFill>
                              <a:latin typeface="Cambria Math" panose="02040503050406030204" pitchFamily="18" charset="0"/>
                            </a:rPr>
                            <m:t>=</m:t>
                          </m:r>
                          <m:r>
                            <m:rPr>
                              <m:nor/>
                            </m:rPr>
                            <a:rPr lang="en-GB" sz="2000" i="0">
                              <a:solidFill>
                                <a:schemeClr val="tx1"/>
                              </a:solidFill>
                              <a:latin typeface="Cambria Math" panose="02040503050406030204" pitchFamily="18" charset="0"/>
                            </a:rPr>
                            <m:t>Readability</m:t>
                          </m:r>
                          <m:r>
                            <m:rPr>
                              <m:nor/>
                            </m:rPr>
                            <a:rPr lang="en-GB" sz="2000" i="0">
                              <a:solidFill>
                                <a:schemeClr val="tx1"/>
                              </a:solidFill>
                              <a:latin typeface="Cambria Math" panose="02040503050406030204" pitchFamily="18" charset="0"/>
                            </a:rPr>
                            <m:t> </m:t>
                          </m:r>
                          <m:r>
                            <m:rPr>
                              <m:nor/>
                            </m:rPr>
                            <a:rPr lang="en-GB" sz="2000" i="0">
                              <a:solidFill>
                                <a:schemeClr val="tx1"/>
                              </a:solidFill>
                              <a:latin typeface="Cambria Math" panose="02040503050406030204" pitchFamily="18" charset="0"/>
                            </a:rPr>
                            <m:t>Scor</m:t>
                          </m:r>
                          <m:sSup>
                            <m:sSupPr>
                              <m:ctrlPr>
                                <a:rPr lang="en-GB" sz="2000" i="1">
                                  <a:solidFill>
                                    <a:schemeClr val="tx1"/>
                                  </a:solidFill>
                                  <a:latin typeface="Cambria Math" panose="02040503050406030204" pitchFamily="18" charset="0"/>
                                </a:rPr>
                              </m:ctrlPr>
                            </m:sSupPr>
                            <m:e>
                              <m:r>
                                <m:rPr>
                                  <m:nor/>
                                </m:rPr>
                                <a:rPr lang="en-GB" sz="2000" i="0">
                                  <a:solidFill>
                                    <a:schemeClr val="tx1"/>
                                  </a:solidFill>
                                  <a:latin typeface="Cambria Math" panose="02040503050406030204" pitchFamily="18" charset="0"/>
                                </a:rPr>
                                <m:t>e</m:t>
                              </m:r>
                            </m:e>
                            <m:sup>
                              <m:r>
                                <m:rPr>
                                  <m:nor/>
                                </m:rPr>
                                <a:rPr lang="en-GB" sz="2000" i="0">
                                  <a:solidFill>
                                    <a:schemeClr val="tx1"/>
                                  </a:solidFill>
                                  <a:latin typeface="Cambria Math" panose="02040503050406030204" pitchFamily="18" charset="0"/>
                                </a:rPr>
                                <m:t>∗</m:t>
                              </m:r>
                            </m:sup>
                          </m:sSup>
                        </m:oMath>
                      </m:oMathPara>
                    </a14:m>
                    <a:endParaRPr lang="en-GB" sz="200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2000" i="1">
                              <a:solidFill>
                                <a:schemeClr val="tx1"/>
                              </a:solidFill>
                              <a:latin typeface="Cambria Math" panose="02040503050406030204" pitchFamily="18" charset="0"/>
                            </a:rPr>
                            <m:t>𝑐</m:t>
                          </m:r>
                          <m:r>
                            <a:rPr lang="en-GB" sz="2000" i="0">
                              <a:solidFill>
                                <a:schemeClr val="tx1"/>
                              </a:solidFill>
                              <a:latin typeface="Cambria Math" panose="02040503050406030204" pitchFamily="18" charset="0"/>
                            </a:rPr>
                            <m:t>=1</m:t>
                          </m:r>
                        </m:oMath>
                      </m:oMathPara>
                    </a14:m>
                    <a:endParaRPr lang="en-GB" sz="2000" dirty="0">
                      <a:solidFill>
                        <a:schemeClr val="tx1"/>
                      </a:solidFill>
                    </a:endParaRPr>
                  </a:p>
                </p:txBody>
              </p:sp>
            </mc:Choice>
            <mc:Fallback xmlns="">
              <p:sp>
                <p:nvSpPr>
                  <p:cNvPr id="7" name="TextBox 6">
                    <a:extLst>
                      <a:ext uri="{FF2B5EF4-FFF2-40B4-BE49-F238E27FC236}">
                        <a16:creationId xmlns:a16="http://schemas.microsoft.com/office/drawing/2014/main" id="{8BE13D3C-D58B-5AC0-69EB-CEBA697CE1AE}"/>
                      </a:ext>
                    </a:extLst>
                  </p:cNvPr>
                  <p:cNvSpPr txBox="1">
                    <a:spLocks noRot="1" noChangeAspect="1" noMove="1" noResize="1" noEditPoints="1" noAdjustHandles="1" noChangeArrowheads="1" noChangeShapeType="1" noTextEdit="1"/>
                  </p:cNvSpPr>
                  <p:nvPr/>
                </p:nvSpPr>
                <p:spPr>
                  <a:xfrm>
                    <a:off x="3049043" y="1548596"/>
                    <a:ext cx="6093912" cy="2246769"/>
                  </a:xfrm>
                  <a:prstGeom prst="rect">
                    <a:avLst/>
                  </a:prstGeom>
                  <a:blipFill>
                    <a:blip r:embed="rId4"/>
                    <a:stretch>
                      <a:fillRect/>
                    </a:stretch>
                  </a:blipFill>
                  <a:ln w="38100">
                    <a:noFill/>
                  </a:ln>
                </p:spPr>
                <p:txBody>
                  <a:bodyPr/>
                  <a:lstStyle/>
                  <a:p>
                    <a:r>
                      <a:rPr lang="en-CH">
                        <a:noFill/>
                      </a:rPr>
                      <a:t> </a:t>
                    </a:r>
                  </a:p>
                </p:txBody>
              </p:sp>
            </mc:Fallback>
          </mc:AlternateContent>
          <p:sp>
            <p:nvSpPr>
              <p:cNvPr id="14" name="Rectangle: Rounded Corners 13">
                <a:extLst>
                  <a:ext uri="{FF2B5EF4-FFF2-40B4-BE49-F238E27FC236}">
                    <a16:creationId xmlns:a16="http://schemas.microsoft.com/office/drawing/2014/main" id="{DEBB3972-0AF7-CEF1-B5C8-3A10B112A08C}"/>
                  </a:ext>
                </a:extLst>
              </p:cNvPr>
              <p:cNvSpPr/>
              <p:nvPr/>
            </p:nvSpPr>
            <p:spPr>
              <a:xfrm>
                <a:off x="3813211" y="1564141"/>
                <a:ext cx="4717013" cy="2231223"/>
              </a:xfrm>
              <a:prstGeom prst="roundRect">
                <a:avLst/>
              </a:prstGeom>
              <a:ln w="38100">
                <a:solidFill>
                  <a:srgbClr val="73F6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grpSp>
        <p:sp>
          <p:nvSpPr>
            <p:cNvPr id="15" name="Rectangle: Rounded Corners 14">
              <a:extLst>
                <a:ext uri="{FF2B5EF4-FFF2-40B4-BE49-F238E27FC236}">
                  <a16:creationId xmlns:a16="http://schemas.microsoft.com/office/drawing/2014/main" id="{C6B5DA4B-351D-EF0D-A4D1-E3CD67E12469}"/>
                </a:ext>
              </a:extLst>
            </p:cNvPr>
            <p:cNvSpPr/>
            <p:nvPr/>
          </p:nvSpPr>
          <p:spPr>
            <a:xfrm>
              <a:off x="630635" y="4036780"/>
              <a:ext cx="4865239" cy="1581843"/>
            </a:xfrm>
            <a:prstGeom prst="roundRect">
              <a:avLst/>
            </a:prstGeom>
            <a:ln w="38100">
              <a:solidFill>
                <a:srgbClr val="73F6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grpSp>
      <p:grpSp>
        <p:nvGrpSpPr>
          <p:cNvPr id="19" name="Group 18">
            <a:extLst>
              <a:ext uri="{FF2B5EF4-FFF2-40B4-BE49-F238E27FC236}">
                <a16:creationId xmlns:a16="http://schemas.microsoft.com/office/drawing/2014/main" id="{DBF8021C-CC21-4807-BF1E-78BC716D6C58}"/>
              </a:ext>
            </a:extLst>
          </p:cNvPr>
          <p:cNvGrpSpPr/>
          <p:nvPr/>
        </p:nvGrpSpPr>
        <p:grpSpPr>
          <a:xfrm>
            <a:off x="6240049" y="3930919"/>
            <a:ext cx="6093912" cy="1687704"/>
            <a:chOff x="6240049" y="3930919"/>
            <a:chExt cx="6093912" cy="1687704"/>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1A6C5B-170C-9090-4104-8CB037FFC87C}"/>
                    </a:ext>
                  </a:extLst>
                </p:cNvPr>
                <p:cNvSpPr txBox="1"/>
                <p:nvPr/>
              </p:nvSpPr>
              <p:spPr>
                <a:xfrm>
                  <a:off x="6240049" y="3930919"/>
                  <a:ext cx="6093912" cy="1581843"/>
                </a:xfrm>
                <a:prstGeom prst="rect">
                  <a:avLst/>
                </a:prstGeom>
                <a:noFill/>
              </p:spPr>
              <p:txBody>
                <a:bodyPr wrap="square">
                  <a:spAutoFit/>
                </a:bodyPr>
                <a:lstStyle/>
                <a:p>
                  <a:pPr>
                    <a:lnSpc>
                      <a:spcPct val="107000"/>
                    </a:lnSpc>
                    <a:spcAft>
                      <a:spcPts val="800"/>
                    </a:spcAft>
                    <a:buNone/>
                  </a:pPr>
                  <a:r>
                    <a:rPr lang="en-GB" sz="1800" kern="100" dirty="0">
                      <a:effectLst/>
                      <a:latin typeface="Aptos" panose="020B0004020202020204" pitchFamily="34" charset="0"/>
                      <a:ea typeface="Times New Roman" panose="02020603050405020304" pitchFamily="18" charset="0"/>
                      <a:cs typeface="Times New Roman" panose="02020603050405020304" pitchFamily="18" charset="0"/>
                    </a:rPr>
                    <a:t> </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n-GB" sz="2000" i="1" kern="100">
                            <a:effectLst/>
                            <a:latin typeface="Cambria Math" panose="02040503050406030204" pitchFamily="18" charset="0"/>
                            <a:ea typeface="Aptos" panose="020B0004020202020204" pitchFamily="34" charset="0"/>
                            <a:cs typeface="Times New Roman" panose="02020603050405020304" pitchFamily="18" charset="0"/>
                          </a:rPr>
                          <m:t>𝑦</m:t>
                        </m:r>
                        <m:r>
                          <a:rPr lang="en-GB" sz="2000" i="1" kern="100">
                            <a:effectLst/>
                            <a:latin typeface="Cambria Math" panose="02040503050406030204" pitchFamily="18" charset="0"/>
                            <a:ea typeface="Aptos" panose="020B0004020202020204" pitchFamily="34" charset="0"/>
                            <a:cs typeface="Times New Roman" panose="02020603050405020304" pitchFamily="18" charset="0"/>
                          </a:rPr>
                          <m:t>′</m:t>
                        </m:r>
                        <m:r>
                          <m:rPr>
                            <m:aln/>
                          </m:rPr>
                          <a:rPr lang="en-GB" sz="2000" i="1" kern="100">
                            <a:effectLst/>
                            <a:latin typeface="Cambria Math" panose="02040503050406030204" pitchFamily="18" charset="0"/>
                            <a:ea typeface="Aptos" panose="020B0004020202020204" pitchFamily="34" charset="0"/>
                            <a:cs typeface="Times New Roman" panose="02020603050405020304" pitchFamily="18" charset="0"/>
                          </a:rPr>
                          <m:t>=</m:t>
                        </m:r>
                        <m:d>
                          <m:dPr>
                            <m:ctrlPr>
                              <a:rPr lang="en-GB" sz="2000" i="1" kern="100">
                                <a:effectLst/>
                                <a:latin typeface="Cambria Math" panose="02040503050406030204" pitchFamily="18" charset="0"/>
                                <a:ea typeface="Aptos" panose="020B0004020202020204" pitchFamily="34" charset="0"/>
                                <a:cs typeface="Times New Roman" panose="02020603050405020304" pitchFamily="18" charset="0"/>
                              </a:rPr>
                            </m:ctrlPr>
                          </m:dPr>
                          <m:e>
                            <m:r>
                              <a:rPr lang="en-GB" sz="2000" i="1" kern="100">
                                <a:effectLst/>
                                <a:latin typeface="Cambria Math" panose="02040503050406030204" pitchFamily="18" charset="0"/>
                                <a:ea typeface="Aptos" panose="020B0004020202020204" pitchFamily="34" charset="0"/>
                                <a:cs typeface="Times New Roman" panose="02020603050405020304" pitchFamily="18" charset="0"/>
                              </a:rPr>
                              <m:t>0.</m:t>
                            </m:r>
                            <m:r>
                              <a:rPr lang="en-GB" sz="2000" b="0" i="1" kern="100" smtClean="0">
                                <a:effectLst/>
                                <a:latin typeface="Cambria Math" panose="02040503050406030204" pitchFamily="18" charset="0"/>
                                <a:ea typeface="Aptos" panose="020B0004020202020204" pitchFamily="34" charset="0"/>
                                <a:cs typeface="Times New Roman" panose="02020603050405020304" pitchFamily="18" charset="0"/>
                              </a:rPr>
                              <m:t>360</m:t>
                            </m:r>
                            <m:r>
                              <a:rPr lang="en-GB" sz="2000" i="1" kern="100">
                                <a:effectLst/>
                                <a:latin typeface="Cambria Math" panose="02040503050406030204" pitchFamily="18" charset="0"/>
                                <a:ea typeface="Aptos" panose="020B0004020202020204" pitchFamily="34" charset="0"/>
                                <a:cs typeface="Times New Roman" panose="02020603050405020304" pitchFamily="18" charset="0"/>
                              </a:rPr>
                              <m:t>±0.01</m:t>
                            </m:r>
                            <m:r>
                              <a:rPr lang="en-GB" sz="2000" b="0" i="1" kern="100" smtClean="0">
                                <a:effectLst/>
                                <a:latin typeface="Cambria Math" panose="02040503050406030204" pitchFamily="18" charset="0"/>
                                <a:ea typeface="Aptos" panose="020B0004020202020204" pitchFamily="34" charset="0"/>
                                <a:cs typeface="Times New Roman" panose="02020603050405020304" pitchFamily="18" charset="0"/>
                              </a:rPr>
                              <m:t>6</m:t>
                            </m:r>
                          </m:e>
                        </m:d>
                        <m:sSub>
                          <m:sSubPr>
                            <m:ctrlPr>
                              <a:rPr lang="en-GB" sz="20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GB" sz="2000" i="1" kern="100">
                                <a:effectLst/>
                                <a:latin typeface="Cambria Math" panose="02040503050406030204" pitchFamily="18" charset="0"/>
                                <a:ea typeface="Aptos" panose="020B0004020202020204" pitchFamily="34" charset="0"/>
                                <a:cs typeface="Times New Roman" panose="02020603050405020304" pitchFamily="18" charset="0"/>
                              </a:rPr>
                              <m:t>𝑥</m:t>
                            </m:r>
                          </m:e>
                          <m:sub>
                            <m:r>
                              <a:rPr lang="en-GB" sz="2000" i="1" kern="100">
                                <a:effectLst/>
                                <a:latin typeface="Cambria Math" panose="02040503050406030204" pitchFamily="18" charset="0"/>
                                <a:ea typeface="Aptos" panose="020B0004020202020204" pitchFamily="34" charset="0"/>
                                <a:cs typeface="Times New Roman" panose="02020603050405020304" pitchFamily="18" charset="0"/>
                              </a:rPr>
                              <m:t>1</m:t>
                            </m:r>
                          </m:sub>
                        </m:sSub>
                        <m:r>
                          <a:rPr lang="en-GB" sz="2000" i="1" kern="100">
                            <a:effectLst/>
                            <a:latin typeface="Cambria Math" panose="02040503050406030204" pitchFamily="18" charset="0"/>
                            <a:ea typeface="Aptos" panose="020B0004020202020204" pitchFamily="34" charset="0"/>
                            <a:cs typeface="Times New Roman" panose="02020603050405020304" pitchFamily="18" charset="0"/>
                          </a:rPr>
                          <m:t>+</m:t>
                        </m:r>
                        <m:d>
                          <m:dPr>
                            <m:ctrlPr>
                              <a:rPr lang="en-GB" sz="2000" i="1" kern="100">
                                <a:effectLst/>
                                <a:latin typeface="Cambria Math" panose="02040503050406030204" pitchFamily="18" charset="0"/>
                                <a:ea typeface="Aptos" panose="020B0004020202020204" pitchFamily="34" charset="0"/>
                                <a:cs typeface="Times New Roman" panose="02020603050405020304" pitchFamily="18" charset="0"/>
                              </a:rPr>
                            </m:ctrlPr>
                          </m:dPr>
                          <m:e>
                            <m:r>
                              <a:rPr lang="en-GB" sz="2000" i="1" kern="100">
                                <a:effectLst/>
                                <a:latin typeface="Cambria Math" panose="02040503050406030204" pitchFamily="18" charset="0"/>
                                <a:ea typeface="Aptos" panose="020B0004020202020204" pitchFamily="34" charset="0"/>
                                <a:cs typeface="Times New Roman" panose="02020603050405020304" pitchFamily="18" charset="0"/>
                              </a:rPr>
                              <m:t>1.</m:t>
                            </m:r>
                            <m:r>
                              <a:rPr lang="en-GB" sz="2000" b="0" i="1" kern="100" smtClean="0">
                                <a:effectLst/>
                                <a:latin typeface="Cambria Math" panose="02040503050406030204" pitchFamily="18" charset="0"/>
                                <a:ea typeface="Aptos" panose="020B0004020202020204" pitchFamily="34" charset="0"/>
                                <a:cs typeface="Times New Roman" panose="02020603050405020304" pitchFamily="18" charset="0"/>
                              </a:rPr>
                              <m:t>41</m:t>
                            </m:r>
                            <m:r>
                              <a:rPr lang="en-GB" sz="2000" i="1" kern="100">
                                <a:effectLst/>
                                <a:latin typeface="Cambria Math" panose="02040503050406030204" pitchFamily="18" charset="0"/>
                                <a:ea typeface="Aptos" panose="020B0004020202020204" pitchFamily="34" charset="0"/>
                                <a:cs typeface="Times New Roman" panose="02020603050405020304" pitchFamily="18" charset="0"/>
                              </a:rPr>
                              <m:t>±0.0</m:t>
                            </m:r>
                            <m:r>
                              <a:rPr lang="en-GB" sz="2000" b="0" i="1" kern="100" smtClean="0">
                                <a:effectLst/>
                                <a:latin typeface="Cambria Math" panose="02040503050406030204" pitchFamily="18" charset="0"/>
                                <a:ea typeface="Aptos" panose="020B0004020202020204" pitchFamily="34" charset="0"/>
                                <a:cs typeface="Times New Roman" panose="02020603050405020304" pitchFamily="18" charset="0"/>
                              </a:rPr>
                              <m:t>6</m:t>
                            </m:r>
                          </m:e>
                        </m:d>
                        <m:sSub>
                          <m:sSubPr>
                            <m:ctrlPr>
                              <a:rPr lang="en-GB" sz="20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GB" sz="2000" i="1" kern="100">
                                <a:effectLst/>
                                <a:latin typeface="Cambria Math" panose="02040503050406030204" pitchFamily="18" charset="0"/>
                                <a:ea typeface="Aptos" panose="020B0004020202020204" pitchFamily="34" charset="0"/>
                                <a:cs typeface="Times New Roman" panose="02020603050405020304" pitchFamily="18" charset="0"/>
                              </a:rPr>
                              <m:t>𝑥</m:t>
                            </m:r>
                          </m:e>
                          <m:sub>
                            <m:r>
                              <a:rPr lang="en-GB" sz="2000" i="1" kern="100">
                                <a:effectLst/>
                                <a:latin typeface="Cambria Math" panose="02040503050406030204" pitchFamily="18" charset="0"/>
                                <a:ea typeface="Aptos" panose="020B0004020202020204" pitchFamily="34" charset="0"/>
                                <a:cs typeface="Times New Roman" panose="02020603050405020304" pitchFamily="18" charset="0"/>
                              </a:rPr>
                              <m:t>2</m:t>
                            </m:r>
                          </m:sub>
                        </m:sSub>
                      </m:oMath>
                      <m:oMath xmlns:m="http://schemas.openxmlformats.org/officeDocument/2006/math">
                        <m:r>
                          <a:rPr lang="en-GB" sz="2000" i="1" kern="100">
                            <a:effectLst/>
                            <a:latin typeface="Cambria Math" panose="02040503050406030204" pitchFamily="18" charset="0"/>
                            <a:ea typeface="Aptos" panose="020B0004020202020204" pitchFamily="34" charset="0"/>
                            <a:cs typeface="Times New Roman" panose="02020603050405020304" pitchFamily="18" charset="0"/>
                          </a:rPr>
                          <m:t>     + </m:t>
                        </m:r>
                        <m:d>
                          <m:dPr>
                            <m:ctrlPr>
                              <a:rPr lang="en-GB" sz="2000" i="1" kern="100">
                                <a:effectLst/>
                                <a:latin typeface="Cambria Math" panose="02040503050406030204" pitchFamily="18" charset="0"/>
                                <a:ea typeface="Aptos" panose="020B0004020202020204" pitchFamily="34" charset="0"/>
                                <a:cs typeface="Times New Roman" panose="02020603050405020304" pitchFamily="18" charset="0"/>
                              </a:rPr>
                            </m:ctrlPr>
                          </m:dPr>
                          <m:e>
                            <m:r>
                              <a:rPr lang="en-GB" sz="2000" i="1" kern="100">
                                <a:effectLst/>
                                <a:latin typeface="Cambria Math" panose="02040503050406030204" pitchFamily="18" charset="0"/>
                                <a:ea typeface="Aptos" panose="020B0004020202020204" pitchFamily="34" charset="0"/>
                                <a:cs typeface="Times New Roman" panose="02020603050405020304" pitchFamily="18" charset="0"/>
                              </a:rPr>
                              <m:t>1.</m:t>
                            </m:r>
                            <m:r>
                              <a:rPr lang="en-GB" sz="2000" b="0" i="1" kern="100" smtClean="0">
                                <a:effectLst/>
                                <a:latin typeface="Cambria Math" panose="02040503050406030204" pitchFamily="18" charset="0"/>
                                <a:ea typeface="Aptos" panose="020B0004020202020204" pitchFamily="34" charset="0"/>
                                <a:cs typeface="Times New Roman" panose="02020603050405020304" pitchFamily="18" charset="0"/>
                              </a:rPr>
                              <m:t>30</m:t>
                            </m:r>
                            <m:r>
                              <a:rPr lang="en-GB" sz="2000" i="1" kern="100">
                                <a:effectLst/>
                                <a:latin typeface="Cambria Math" panose="02040503050406030204" pitchFamily="18" charset="0"/>
                                <a:ea typeface="Aptos" panose="020B0004020202020204" pitchFamily="34" charset="0"/>
                                <a:cs typeface="Times New Roman" panose="02020603050405020304" pitchFamily="18" charset="0"/>
                              </a:rPr>
                              <m:t>±0.0</m:t>
                            </m:r>
                            <m:r>
                              <a:rPr lang="en-GB" sz="2000" b="0" i="1" kern="100" smtClean="0">
                                <a:effectLst/>
                                <a:latin typeface="Cambria Math" panose="02040503050406030204" pitchFamily="18" charset="0"/>
                                <a:ea typeface="Aptos" panose="020B0004020202020204" pitchFamily="34" charset="0"/>
                                <a:cs typeface="Times New Roman" panose="02020603050405020304" pitchFamily="18" charset="0"/>
                              </a:rPr>
                              <m:t>6</m:t>
                            </m:r>
                          </m:e>
                        </m:d>
                        <m:sSub>
                          <m:sSubPr>
                            <m:ctrlPr>
                              <a:rPr lang="en-GB" sz="20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GB" sz="2000" i="1" kern="100">
                                <a:effectLst/>
                                <a:latin typeface="Cambria Math" panose="02040503050406030204" pitchFamily="18" charset="0"/>
                                <a:ea typeface="Aptos" panose="020B0004020202020204" pitchFamily="34" charset="0"/>
                                <a:cs typeface="Times New Roman" panose="02020603050405020304" pitchFamily="18" charset="0"/>
                              </a:rPr>
                              <m:t>𝑥</m:t>
                            </m:r>
                          </m:e>
                          <m:sub>
                            <m:r>
                              <a:rPr lang="en-GB" sz="2000" i="1" kern="100">
                                <a:effectLst/>
                                <a:latin typeface="Cambria Math" panose="02040503050406030204" pitchFamily="18" charset="0"/>
                                <a:ea typeface="Aptos" panose="020B0004020202020204" pitchFamily="34" charset="0"/>
                                <a:cs typeface="Times New Roman" panose="02020603050405020304" pitchFamily="18" charset="0"/>
                              </a:rPr>
                              <m:t>3</m:t>
                            </m:r>
                          </m:sub>
                        </m:sSub>
                        <m:r>
                          <a:rPr lang="en-GB" sz="2000" i="1" kern="100">
                            <a:effectLst/>
                            <a:latin typeface="Cambria Math" panose="02040503050406030204" pitchFamily="18" charset="0"/>
                            <a:ea typeface="Aptos" panose="020B0004020202020204" pitchFamily="34" charset="0"/>
                            <a:cs typeface="Times New Roman" panose="02020603050405020304" pitchFamily="18" charset="0"/>
                          </a:rPr>
                          <m:t>+</m:t>
                        </m:r>
                        <m:d>
                          <m:dPr>
                            <m:ctrlPr>
                              <a:rPr lang="en-GB" sz="2000" i="1" kern="100">
                                <a:effectLst/>
                                <a:latin typeface="Cambria Math" panose="02040503050406030204" pitchFamily="18" charset="0"/>
                                <a:ea typeface="Aptos" panose="020B0004020202020204" pitchFamily="34" charset="0"/>
                                <a:cs typeface="Times New Roman" panose="02020603050405020304" pitchFamily="18" charset="0"/>
                              </a:rPr>
                            </m:ctrlPr>
                          </m:dPr>
                          <m:e>
                            <m:r>
                              <a:rPr lang="en-GB" sz="2000" i="1" kern="100">
                                <a:effectLst/>
                                <a:latin typeface="Cambria Math" panose="02040503050406030204" pitchFamily="18" charset="0"/>
                                <a:ea typeface="Aptos" panose="020B0004020202020204" pitchFamily="34" charset="0"/>
                                <a:cs typeface="Times New Roman" panose="02020603050405020304" pitchFamily="18" charset="0"/>
                              </a:rPr>
                              <m:t>0.</m:t>
                            </m:r>
                            <m:r>
                              <a:rPr lang="en-GB" sz="2000" b="0" i="1" kern="100" smtClean="0">
                                <a:effectLst/>
                                <a:latin typeface="Cambria Math" panose="02040503050406030204" pitchFamily="18" charset="0"/>
                                <a:ea typeface="Aptos" panose="020B0004020202020204" pitchFamily="34" charset="0"/>
                                <a:cs typeface="Times New Roman" panose="02020603050405020304" pitchFamily="18" charset="0"/>
                              </a:rPr>
                              <m:t>53</m:t>
                            </m:r>
                            <m:r>
                              <a:rPr lang="en-GB" sz="2000" i="1" kern="100">
                                <a:effectLst/>
                                <a:latin typeface="Cambria Math" panose="02040503050406030204" pitchFamily="18" charset="0"/>
                                <a:ea typeface="Aptos" panose="020B0004020202020204" pitchFamily="34" charset="0"/>
                                <a:cs typeface="Times New Roman" panose="02020603050405020304" pitchFamily="18" charset="0"/>
                              </a:rPr>
                              <m:t>±0.0</m:t>
                            </m:r>
                            <m:r>
                              <a:rPr lang="en-GB" sz="2000" b="0" i="1" kern="100" smtClean="0">
                                <a:effectLst/>
                                <a:latin typeface="Cambria Math" panose="02040503050406030204" pitchFamily="18" charset="0"/>
                                <a:ea typeface="Aptos" panose="020B0004020202020204" pitchFamily="34" charset="0"/>
                                <a:cs typeface="Times New Roman" panose="02020603050405020304" pitchFamily="18" charset="0"/>
                              </a:rPr>
                              <m:t>6</m:t>
                            </m:r>
                          </m:e>
                        </m:d>
                        <m:sSub>
                          <m:sSubPr>
                            <m:ctrlPr>
                              <a:rPr lang="en-GB" sz="20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GB" sz="2000" i="1" kern="100">
                                <a:effectLst/>
                                <a:latin typeface="Cambria Math" panose="02040503050406030204" pitchFamily="18" charset="0"/>
                                <a:ea typeface="Aptos" panose="020B0004020202020204" pitchFamily="34" charset="0"/>
                                <a:cs typeface="Times New Roman" panose="02020603050405020304" pitchFamily="18" charset="0"/>
                              </a:rPr>
                              <m:t>𝑥</m:t>
                            </m:r>
                          </m:e>
                          <m:sub>
                            <m:r>
                              <a:rPr lang="en-GB" sz="2000" i="1" kern="100">
                                <a:effectLst/>
                                <a:latin typeface="Cambria Math" panose="02040503050406030204" pitchFamily="18" charset="0"/>
                                <a:ea typeface="Aptos" panose="020B0004020202020204" pitchFamily="34" charset="0"/>
                                <a:cs typeface="Times New Roman" panose="02020603050405020304" pitchFamily="18" charset="0"/>
                              </a:rPr>
                              <m:t>4</m:t>
                            </m:r>
                          </m:sub>
                        </m:sSub>
                      </m:oMath>
                      <m:oMath xmlns:m="http://schemas.openxmlformats.org/officeDocument/2006/math">
                        <m:r>
                          <a:rPr lang="en-GB" sz="2000" i="1" kern="100">
                            <a:effectLst/>
                            <a:latin typeface="Cambria Math" panose="02040503050406030204" pitchFamily="18" charset="0"/>
                            <a:ea typeface="Times New Roman" panose="02020603050405020304" pitchFamily="18" charset="0"/>
                            <a:cs typeface="Times New Roman" panose="02020603050405020304" pitchFamily="18" charset="0"/>
                          </a:rPr>
                          <m:t>     + </m:t>
                        </m:r>
                        <m:d>
                          <m:dPr>
                            <m:ctrlPr>
                              <a:rPr lang="en-GB" sz="20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2000" i="1" kern="100">
                                <a:effectLst/>
                                <a:latin typeface="Cambria Math" panose="02040503050406030204" pitchFamily="18" charset="0"/>
                                <a:ea typeface="Times New Roman" panose="02020603050405020304" pitchFamily="18" charset="0"/>
                                <a:cs typeface="Times New Roman" panose="02020603050405020304" pitchFamily="18" charset="0"/>
                              </a:rPr>
                              <m:t>0.1</m:t>
                            </m:r>
                            <m:r>
                              <a:rPr lang="en-GB" sz="2000" b="0" i="1" kern="100" smtClean="0">
                                <a:effectLst/>
                                <a:latin typeface="Cambria Math" panose="02040503050406030204" pitchFamily="18" charset="0"/>
                                <a:ea typeface="Times New Roman" panose="02020603050405020304" pitchFamily="18" charset="0"/>
                                <a:cs typeface="Times New Roman" panose="02020603050405020304" pitchFamily="18" charset="0"/>
                              </a:rPr>
                              <m:t>62</m:t>
                            </m:r>
                            <m:r>
                              <a:rPr lang="en-GB" sz="2000" i="1" kern="100">
                                <a:effectLst/>
                                <a:latin typeface="Cambria Math" panose="02040503050406030204" pitchFamily="18" charset="0"/>
                                <a:ea typeface="Times New Roman" panose="02020603050405020304" pitchFamily="18" charset="0"/>
                                <a:cs typeface="Times New Roman" panose="02020603050405020304" pitchFamily="18" charset="0"/>
                              </a:rPr>
                              <m:t>±0.00</m:t>
                            </m:r>
                            <m:r>
                              <a:rPr lang="en-GB" sz="2000" b="0" i="1" kern="100" smtClean="0">
                                <a:effectLst/>
                                <a:latin typeface="Cambria Math" panose="02040503050406030204" pitchFamily="18" charset="0"/>
                                <a:ea typeface="Times New Roman" panose="02020603050405020304" pitchFamily="18" charset="0"/>
                                <a:cs typeface="Times New Roman" panose="02020603050405020304" pitchFamily="18" charset="0"/>
                              </a:rPr>
                              <m:t>8</m:t>
                            </m:r>
                          </m:e>
                        </m:d>
                        <m:sSub>
                          <m:sSubPr>
                            <m:ctrlPr>
                              <a:rPr lang="en-GB"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20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GB" sz="2000" i="1" kern="10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en-GB" sz="2000" i="1" kern="10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GB" sz="20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2000" i="1" kern="100">
                                <a:effectLst/>
                                <a:latin typeface="Cambria Math" panose="02040503050406030204" pitchFamily="18" charset="0"/>
                                <a:ea typeface="Times New Roman" panose="02020603050405020304" pitchFamily="18" charset="0"/>
                                <a:cs typeface="Times New Roman" panose="02020603050405020304" pitchFamily="18" charset="0"/>
                              </a:rPr>
                              <m:t>0.</m:t>
                            </m:r>
                            <m:r>
                              <a:rPr lang="en-GB" sz="2000" b="0" i="1" kern="100" smtClean="0">
                                <a:effectLst/>
                                <a:latin typeface="Cambria Math" panose="02040503050406030204" pitchFamily="18" charset="0"/>
                                <a:ea typeface="Times New Roman" panose="02020603050405020304" pitchFamily="18" charset="0"/>
                                <a:cs typeface="Times New Roman" panose="02020603050405020304" pitchFamily="18" charset="0"/>
                              </a:rPr>
                              <m:t>22</m:t>
                            </m:r>
                            <m:r>
                              <a:rPr lang="en-GB" sz="2000" i="1" kern="100">
                                <a:effectLst/>
                                <a:latin typeface="Cambria Math" panose="02040503050406030204" pitchFamily="18" charset="0"/>
                                <a:ea typeface="Times New Roman" panose="02020603050405020304" pitchFamily="18" charset="0"/>
                                <a:cs typeface="Times New Roman" panose="02020603050405020304" pitchFamily="18" charset="0"/>
                              </a:rPr>
                              <m:t>±0.0</m:t>
                            </m:r>
                            <m:r>
                              <a:rPr lang="en-GB" sz="2000" b="0" i="1" kern="100" smtClean="0">
                                <a:effectLst/>
                                <a:latin typeface="Cambria Math" panose="02040503050406030204" pitchFamily="18" charset="0"/>
                                <a:ea typeface="Times New Roman" panose="02020603050405020304" pitchFamily="18" charset="0"/>
                                <a:cs typeface="Times New Roman" panose="02020603050405020304" pitchFamily="18" charset="0"/>
                              </a:rPr>
                              <m:t>7</m:t>
                            </m:r>
                          </m:e>
                        </m:d>
                        <m:r>
                          <a:rPr lang="en-GB" sz="2000" i="1" kern="100">
                            <a:effectLst/>
                            <a:latin typeface="Cambria Math" panose="02040503050406030204" pitchFamily="18" charset="0"/>
                            <a:ea typeface="Times New Roman" panose="02020603050405020304" pitchFamily="18" charset="0"/>
                            <a:cs typeface="Times New Roman" panose="02020603050405020304" pitchFamily="18" charset="0"/>
                          </a:rPr>
                          <m:t>𝑐</m:t>
                        </m:r>
                      </m:oMath>
                    </m:oMathPara>
                  </a14:m>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5E1A6C5B-170C-9090-4104-8CB037FFC87C}"/>
                    </a:ext>
                  </a:extLst>
                </p:cNvPr>
                <p:cNvSpPr txBox="1">
                  <a:spLocks noRot="1" noChangeAspect="1" noMove="1" noResize="1" noEditPoints="1" noAdjustHandles="1" noChangeArrowheads="1" noChangeShapeType="1" noTextEdit="1"/>
                </p:cNvSpPr>
                <p:nvPr/>
              </p:nvSpPr>
              <p:spPr>
                <a:xfrm>
                  <a:off x="6240049" y="3930919"/>
                  <a:ext cx="6093912" cy="1581843"/>
                </a:xfrm>
                <a:prstGeom prst="rect">
                  <a:avLst/>
                </a:prstGeom>
                <a:blipFill>
                  <a:blip r:embed="rId5"/>
                  <a:stretch>
                    <a:fillRect/>
                  </a:stretch>
                </a:blipFill>
              </p:spPr>
              <p:txBody>
                <a:bodyPr/>
                <a:lstStyle/>
                <a:p>
                  <a:r>
                    <a:rPr lang="en-CH">
                      <a:noFill/>
                    </a:rPr>
                    <a:t> </a:t>
                  </a:r>
                </a:p>
              </p:txBody>
            </p:sp>
          </mc:Fallback>
        </mc:AlternateContent>
        <p:sp>
          <p:nvSpPr>
            <p:cNvPr id="17" name="Rectangle: Rounded Corners 16">
              <a:extLst>
                <a:ext uri="{FF2B5EF4-FFF2-40B4-BE49-F238E27FC236}">
                  <a16:creationId xmlns:a16="http://schemas.microsoft.com/office/drawing/2014/main" id="{CA1925FF-8B61-DAE0-9AC5-75266762D504}"/>
                </a:ext>
              </a:extLst>
            </p:cNvPr>
            <p:cNvSpPr/>
            <p:nvPr/>
          </p:nvSpPr>
          <p:spPr>
            <a:xfrm>
              <a:off x="6811106" y="4036780"/>
              <a:ext cx="4865239" cy="1581843"/>
            </a:xfrm>
            <a:prstGeom prst="roundRect">
              <a:avLst/>
            </a:prstGeom>
            <a:ln w="38100">
              <a:solidFill>
                <a:srgbClr val="73F6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grpSp>
      <p:sp>
        <p:nvSpPr>
          <p:cNvPr id="18" name="Rounded Rectangle 3">
            <a:extLst>
              <a:ext uri="{FF2B5EF4-FFF2-40B4-BE49-F238E27FC236}">
                <a16:creationId xmlns:a16="http://schemas.microsoft.com/office/drawing/2014/main" id="{293406F6-3ABF-CD82-A4B1-FFA106A3005A}"/>
              </a:ext>
            </a:extLst>
          </p:cNvPr>
          <p:cNvSpPr/>
          <p:nvPr/>
        </p:nvSpPr>
        <p:spPr>
          <a:xfrm>
            <a:off x="1671701" y="5820060"/>
            <a:ext cx="2754684" cy="545570"/>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
              </a:rPr>
              <a:t>Full Dataset</a:t>
            </a:r>
          </a:p>
        </p:txBody>
      </p:sp>
      <p:sp>
        <p:nvSpPr>
          <p:cNvPr id="22" name="Rounded Rectangle 3">
            <a:extLst>
              <a:ext uri="{FF2B5EF4-FFF2-40B4-BE49-F238E27FC236}">
                <a16:creationId xmlns:a16="http://schemas.microsoft.com/office/drawing/2014/main" id="{E34ACAE7-71CF-C448-DC45-B7590C36FC51}"/>
              </a:ext>
            </a:extLst>
          </p:cNvPr>
          <p:cNvSpPr/>
          <p:nvPr/>
        </p:nvSpPr>
        <p:spPr>
          <a:xfrm>
            <a:off x="7765617" y="5809942"/>
            <a:ext cx="2754684" cy="545570"/>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
              </a:rPr>
              <a:t>Certain 20</a:t>
            </a:r>
          </a:p>
        </p:txBody>
      </p:sp>
      <p:sp>
        <p:nvSpPr>
          <p:cNvPr id="23" name="Rounded Rectangle 3">
            <a:extLst>
              <a:ext uri="{FF2B5EF4-FFF2-40B4-BE49-F238E27FC236}">
                <a16:creationId xmlns:a16="http://schemas.microsoft.com/office/drawing/2014/main" id="{83F9FF1C-045A-3EB4-CF47-099E7E92AD72}"/>
              </a:ext>
            </a:extLst>
          </p:cNvPr>
          <p:cNvSpPr/>
          <p:nvPr/>
        </p:nvSpPr>
        <p:spPr>
          <a:xfrm>
            <a:off x="8986984" y="356816"/>
            <a:ext cx="2754684" cy="920672"/>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
              </a:rPr>
              <a:t>* : These values are Mean-Centred</a:t>
            </a:r>
          </a:p>
        </p:txBody>
      </p:sp>
    </p:spTree>
    <p:extLst>
      <p:ext uri="{BB962C8B-B14F-4D97-AF65-F5344CB8AC3E}">
        <p14:creationId xmlns:p14="http://schemas.microsoft.com/office/powerpoint/2010/main" val="406585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1FE86-B074-7B24-0446-A8E6A3683E09}"/>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14D56DDC-A8D3-4995-1467-EFAAADBBC640}"/>
              </a:ext>
            </a:extLst>
          </p:cNvPr>
          <p:cNvSpPr>
            <a:spLocks noGrp="1"/>
          </p:cNvSpPr>
          <p:nvPr>
            <p:ph type="title"/>
          </p:nvPr>
        </p:nvSpPr>
        <p:spPr>
          <a:xfrm>
            <a:off x="838199" y="492370"/>
            <a:ext cx="10515600" cy="920672"/>
          </a:xfrm>
        </p:spPr>
        <p:txBody>
          <a:bodyPr/>
          <a:lstStyle/>
          <a:p>
            <a:r>
              <a:rPr lang="en-GB" dirty="0"/>
              <a:t>QUANTILE REGRESSION</a:t>
            </a:r>
          </a:p>
        </p:txBody>
      </p:sp>
      <p:sp>
        <p:nvSpPr>
          <p:cNvPr id="13" name="Subtitle 2">
            <a:extLst>
              <a:ext uri="{FF2B5EF4-FFF2-40B4-BE49-F238E27FC236}">
                <a16:creationId xmlns:a16="http://schemas.microsoft.com/office/drawing/2014/main" id="{B5F899EB-7E67-BF9B-4C07-E76751666446}"/>
              </a:ext>
            </a:extLst>
          </p:cNvPr>
          <p:cNvSpPr>
            <a:spLocks noGrp="1"/>
          </p:cNvSpPr>
          <p:nvPr>
            <p:ph type="subTitle" idx="1"/>
          </p:nvPr>
        </p:nvSpPr>
        <p:spPr>
          <a:xfrm>
            <a:off x="838199" y="1435047"/>
            <a:ext cx="8148785" cy="471176"/>
          </a:xfrm>
        </p:spPr>
        <p:txBody>
          <a:bodyPr/>
          <a:lstStyle/>
          <a:p>
            <a:r>
              <a:rPr lang="en-GB" dirty="0"/>
              <a:t>Sensitivity Analysis</a:t>
            </a:r>
          </a:p>
        </p:txBody>
      </p:sp>
      <p:pic>
        <p:nvPicPr>
          <p:cNvPr id="2" name="Picture 1" descr="A graph showing the difference between the average and the average&#10;&#10;AI-generated content may be incorrect.">
            <a:extLst>
              <a:ext uri="{FF2B5EF4-FFF2-40B4-BE49-F238E27FC236}">
                <a16:creationId xmlns:a16="http://schemas.microsoft.com/office/drawing/2014/main" id="{B2559B8C-9965-8D6F-DC89-526AACD810E1}"/>
              </a:ext>
            </a:extLst>
          </p:cNvPr>
          <p:cNvPicPr>
            <a:picLocks noChangeAspect="1"/>
          </p:cNvPicPr>
          <p:nvPr/>
        </p:nvPicPr>
        <p:blipFill>
          <a:blip r:embed="rId3"/>
          <a:stretch>
            <a:fillRect/>
          </a:stretch>
        </p:blipFill>
        <p:spPr>
          <a:xfrm>
            <a:off x="2135687" y="1928228"/>
            <a:ext cx="7920626" cy="4752375"/>
          </a:xfrm>
          <a:prstGeom prst="roundRect">
            <a:avLst>
              <a:gd name="adj" fmla="val 2927"/>
            </a:avLst>
          </a:prstGeom>
        </p:spPr>
      </p:pic>
    </p:spTree>
    <p:extLst>
      <p:ext uri="{BB962C8B-B14F-4D97-AF65-F5344CB8AC3E}">
        <p14:creationId xmlns:p14="http://schemas.microsoft.com/office/powerpoint/2010/main" val="2167382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4248D03-9375-547C-41CB-78A0A580ADF8}"/>
              </a:ext>
            </a:extLst>
          </p:cNvPr>
          <p:cNvSpPr>
            <a:spLocks noGrp="1"/>
          </p:cNvSpPr>
          <p:nvPr>
            <p:ph type="title"/>
          </p:nvPr>
        </p:nvSpPr>
        <p:spPr>
          <a:xfrm>
            <a:off x="838199" y="492370"/>
            <a:ext cx="10515600" cy="920672"/>
          </a:xfrm>
        </p:spPr>
        <p:txBody>
          <a:bodyPr/>
          <a:lstStyle/>
          <a:p>
            <a:r>
              <a:rPr lang="en-GB" dirty="0"/>
              <a:t>QUANTILE REGRESSION</a:t>
            </a:r>
          </a:p>
        </p:txBody>
      </p:sp>
      <p:sp>
        <p:nvSpPr>
          <p:cNvPr id="5" name="Subtitle 2">
            <a:extLst>
              <a:ext uri="{FF2B5EF4-FFF2-40B4-BE49-F238E27FC236}">
                <a16:creationId xmlns:a16="http://schemas.microsoft.com/office/drawing/2014/main" id="{CC732BF7-9CA2-A9E2-376F-6202B0ADB864}"/>
              </a:ext>
            </a:extLst>
          </p:cNvPr>
          <p:cNvSpPr>
            <a:spLocks noGrp="1"/>
          </p:cNvSpPr>
          <p:nvPr>
            <p:ph type="subTitle" idx="1"/>
          </p:nvPr>
        </p:nvSpPr>
        <p:spPr>
          <a:xfrm>
            <a:off x="838199" y="1435047"/>
            <a:ext cx="8148785" cy="471176"/>
          </a:xfrm>
        </p:spPr>
        <p:txBody>
          <a:bodyPr/>
          <a:lstStyle/>
          <a:p>
            <a:r>
              <a:rPr lang="en-GB" dirty="0"/>
              <a:t>Sensitivity Analysis</a:t>
            </a:r>
          </a:p>
        </p:txBody>
      </p:sp>
      <p:pic>
        <p:nvPicPr>
          <p:cNvPr id="6" name="Picture 5" descr="A graph of a graph showing the results of a test&#10;&#10;AI-generated content may be incorrect.">
            <a:extLst>
              <a:ext uri="{FF2B5EF4-FFF2-40B4-BE49-F238E27FC236}">
                <a16:creationId xmlns:a16="http://schemas.microsoft.com/office/drawing/2014/main" id="{8604DAE6-8D0A-285A-8657-158C0E40CEAE}"/>
              </a:ext>
            </a:extLst>
          </p:cNvPr>
          <p:cNvPicPr>
            <a:picLocks noChangeAspect="1"/>
          </p:cNvPicPr>
          <p:nvPr/>
        </p:nvPicPr>
        <p:blipFill>
          <a:blip r:embed="rId3"/>
          <a:stretch>
            <a:fillRect/>
          </a:stretch>
        </p:blipFill>
        <p:spPr>
          <a:xfrm>
            <a:off x="2192054" y="1906223"/>
            <a:ext cx="7807890" cy="4684734"/>
          </a:xfrm>
          <a:prstGeom prst="roundRect">
            <a:avLst>
              <a:gd name="adj" fmla="val 4003"/>
            </a:avLst>
          </a:prstGeom>
        </p:spPr>
      </p:pic>
    </p:spTree>
    <p:extLst>
      <p:ext uri="{BB962C8B-B14F-4D97-AF65-F5344CB8AC3E}">
        <p14:creationId xmlns:p14="http://schemas.microsoft.com/office/powerpoint/2010/main" val="2609375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02C8C-A896-8838-B300-F16D489F90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D8CF62-7288-F753-9A68-3AB7C3C38EE4}"/>
              </a:ext>
            </a:extLst>
          </p:cNvPr>
          <p:cNvSpPr>
            <a:spLocks noGrp="1"/>
          </p:cNvSpPr>
          <p:nvPr>
            <p:ph type="title"/>
          </p:nvPr>
        </p:nvSpPr>
        <p:spPr/>
        <p:txBody>
          <a:bodyPr/>
          <a:lstStyle/>
          <a:p>
            <a:r>
              <a:rPr lang="en-GB"/>
              <a:t>Full Dataset</a:t>
            </a:r>
          </a:p>
        </p:txBody>
      </p:sp>
      <p:sp>
        <p:nvSpPr>
          <p:cNvPr id="3" name="Subtitle 2">
            <a:extLst>
              <a:ext uri="{FF2B5EF4-FFF2-40B4-BE49-F238E27FC236}">
                <a16:creationId xmlns:a16="http://schemas.microsoft.com/office/drawing/2014/main" id="{EAD4D817-3E0B-7A7C-5084-E31F98BC85A5}"/>
              </a:ext>
            </a:extLst>
          </p:cNvPr>
          <p:cNvSpPr>
            <a:spLocks noGrp="1"/>
          </p:cNvSpPr>
          <p:nvPr>
            <p:ph type="subTitle" idx="1"/>
          </p:nvPr>
        </p:nvSpPr>
        <p:spPr>
          <a:xfrm>
            <a:off x="838199" y="1435047"/>
            <a:ext cx="4309507" cy="471176"/>
          </a:xfrm>
        </p:spPr>
        <p:txBody>
          <a:bodyPr/>
          <a:lstStyle/>
          <a:p>
            <a:r>
              <a:rPr lang="en-GB"/>
              <a:t>Results</a:t>
            </a:r>
          </a:p>
        </p:txBody>
      </p:sp>
      <p:graphicFrame>
        <p:nvGraphicFramePr>
          <p:cNvPr id="7" name="Chart 6">
            <a:extLst>
              <a:ext uri="{FF2B5EF4-FFF2-40B4-BE49-F238E27FC236}">
                <a16:creationId xmlns:a16="http://schemas.microsoft.com/office/drawing/2014/main" id="{0A9301F7-E961-9412-215F-2B23767FE3A9}"/>
              </a:ext>
            </a:extLst>
          </p:cNvPr>
          <p:cNvGraphicFramePr/>
          <p:nvPr>
            <p:extLst>
              <p:ext uri="{D42A27DB-BD31-4B8C-83A1-F6EECF244321}">
                <p14:modId xmlns:p14="http://schemas.microsoft.com/office/powerpoint/2010/main" val="2891362138"/>
              </p:ext>
            </p:extLst>
          </p:nvPr>
        </p:nvGraphicFramePr>
        <p:xfrm>
          <a:off x="983673" y="2092036"/>
          <a:ext cx="10110354" cy="46078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07323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9B781-1A48-47BF-ADEF-6714C79FF7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B37A32-33CE-C959-B65B-44B109D32843}"/>
              </a:ext>
            </a:extLst>
          </p:cNvPr>
          <p:cNvSpPr>
            <a:spLocks noGrp="1"/>
          </p:cNvSpPr>
          <p:nvPr>
            <p:ph type="title"/>
          </p:nvPr>
        </p:nvSpPr>
        <p:spPr/>
        <p:txBody>
          <a:bodyPr/>
          <a:lstStyle/>
          <a:p>
            <a:r>
              <a:rPr lang="en-GB"/>
              <a:t>Certain twenty</a:t>
            </a:r>
          </a:p>
        </p:txBody>
      </p:sp>
      <p:sp>
        <p:nvSpPr>
          <p:cNvPr id="3" name="Subtitle 2">
            <a:extLst>
              <a:ext uri="{FF2B5EF4-FFF2-40B4-BE49-F238E27FC236}">
                <a16:creationId xmlns:a16="http://schemas.microsoft.com/office/drawing/2014/main" id="{FF0886C8-3902-152C-1E85-8A7A18042DC9}"/>
              </a:ext>
            </a:extLst>
          </p:cNvPr>
          <p:cNvSpPr>
            <a:spLocks noGrp="1"/>
          </p:cNvSpPr>
          <p:nvPr>
            <p:ph type="subTitle" idx="1"/>
          </p:nvPr>
        </p:nvSpPr>
        <p:spPr>
          <a:xfrm>
            <a:off x="838199" y="1435047"/>
            <a:ext cx="4309507" cy="471176"/>
          </a:xfrm>
        </p:spPr>
        <p:txBody>
          <a:bodyPr/>
          <a:lstStyle/>
          <a:p>
            <a:r>
              <a:rPr lang="en-GB"/>
              <a:t>Results</a:t>
            </a:r>
          </a:p>
        </p:txBody>
      </p:sp>
      <p:graphicFrame>
        <p:nvGraphicFramePr>
          <p:cNvPr id="7" name="Chart 6">
            <a:extLst>
              <a:ext uri="{FF2B5EF4-FFF2-40B4-BE49-F238E27FC236}">
                <a16:creationId xmlns:a16="http://schemas.microsoft.com/office/drawing/2014/main" id="{567500FB-A170-DFED-0517-F47FEFA6514D}"/>
              </a:ext>
            </a:extLst>
          </p:cNvPr>
          <p:cNvGraphicFramePr/>
          <p:nvPr>
            <p:extLst>
              <p:ext uri="{D42A27DB-BD31-4B8C-83A1-F6EECF244321}">
                <p14:modId xmlns:p14="http://schemas.microsoft.com/office/powerpoint/2010/main" val="2890237950"/>
              </p:ext>
            </p:extLst>
          </p:nvPr>
        </p:nvGraphicFramePr>
        <p:xfrm>
          <a:off x="983673" y="2092036"/>
          <a:ext cx="10110354" cy="46078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898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73EEB-2B23-AFBC-01FB-FF93C1B3E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9D329D-0FDE-9100-5224-12BCAFF35D2D}"/>
              </a:ext>
            </a:extLst>
          </p:cNvPr>
          <p:cNvSpPr>
            <a:spLocks noGrp="1"/>
          </p:cNvSpPr>
          <p:nvPr>
            <p:ph type="title"/>
          </p:nvPr>
        </p:nvSpPr>
        <p:spPr/>
        <p:txBody>
          <a:bodyPr/>
          <a:lstStyle/>
          <a:p>
            <a:r>
              <a:rPr lang="en-GB" err="1"/>
              <a:t>Xgboost</a:t>
            </a:r>
            <a:endParaRPr lang="en-GB"/>
          </a:p>
        </p:txBody>
      </p:sp>
      <p:sp>
        <p:nvSpPr>
          <p:cNvPr id="3" name="Subtitle 2">
            <a:extLst>
              <a:ext uri="{FF2B5EF4-FFF2-40B4-BE49-F238E27FC236}">
                <a16:creationId xmlns:a16="http://schemas.microsoft.com/office/drawing/2014/main" id="{19073F44-4454-8362-02F8-BEC7C82FE06A}"/>
              </a:ext>
            </a:extLst>
          </p:cNvPr>
          <p:cNvSpPr>
            <a:spLocks noGrp="1"/>
          </p:cNvSpPr>
          <p:nvPr>
            <p:ph type="subTitle" idx="1"/>
          </p:nvPr>
        </p:nvSpPr>
        <p:spPr/>
        <p:txBody>
          <a:bodyPr/>
          <a:lstStyle/>
          <a:p>
            <a:r>
              <a:rPr lang="en-GB"/>
              <a:t>Method</a:t>
            </a:r>
          </a:p>
        </p:txBody>
      </p:sp>
      <p:sp>
        <p:nvSpPr>
          <p:cNvPr id="4" name="TextBox 3">
            <a:extLst>
              <a:ext uri="{FF2B5EF4-FFF2-40B4-BE49-F238E27FC236}">
                <a16:creationId xmlns:a16="http://schemas.microsoft.com/office/drawing/2014/main" id="{C6178B1A-3A87-61DC-D32E-71C1AC214CC0}"/>
              </a:ext>
            </a:extLst>
          </p:cNvPr>
          <p:cNvSpPr txBox="1"/>
          <p:nvPr/>
        </p:nvSpPr>
        <p:spPr>
          <a:xfrm>
            <a:off x="838199" y="6180964"/>
            <a:ext cx="3737113" cy="369332"/>
          </a:xfrm>
          <a:prstGeom prst="rect">
            <a:avLst/>
          </a:prstGeom>
          <a:noFill/>
        </p:spPr>
        <p:txBody>
          <a:bodyPr wrap="none" rtlCol="0">
            <a:spAutoFit/>
          </a:bodyPr>
          <a:lstStyle/>
          <a:p>
            <a:r>
              <a:rPr lang="de-CH" dirty="0">
                <a:solidFill>
                  <a:srgbClr val="73F6FF"/>
                </a:solidFill>
                <a:latin typeface="Bierstadt" panose="020B0004020202020204" pitchFamily="34" charset="0"/>
              </a:rPr>
              <a:t>https://arxiv.org/abs/1603.02754 [8]</a:t>
            </a:r>
            <a:endParaRPr lang="en-US" dirty="0">
              <a:solidFill>
                <a:srgbClr val="73F6FF"/>
              </a:solidFill>
              <a:latin typeface="Bierstadt" panose="020B0004020202020204" pitchFamily="34" charset="0"/>
            </a:endParaRPr>
          </a:p>
        </p:txBody>
      </p:sp>
      <p:pic>
        <p:nvPicPr>
          <p:cNvPr id="16" name="Picture 15" descr="A diagram of a tree&#10;&#10;AI-generated content may be incorrect.">
            <a:extLst>
              <a:ext uri="{FF2B5EF4-FFF2-40B4-BE49-F238E27FC236}">
                <a16:creationId xmlns:a16="http://schemas.microsoft.com/office/drawing/2014/main" id="{DE570DCE-9727-61B9-4783-438FF9A832A4}"/>
              </a:ext>
            </a:extLst>
          </p:cNvPr>
          <p:cNvPicPr>
            <a:picLocks noChangeAspect="1"/>
          </p:cNvPicPr>
          <p:nvPr/>
        </p:nvPicPr>
        <p:blipFill>
          <a:blip r:embed="rId3"/>
          <a:stretch>
            <a:fillRect/>
          </a:stretch>
        </p:blipFill>
        <p:spPr>
          <a:xfrm>
            <a:off x="2334489" y="1906223"/>
            <a:ext cx="7523019" cy="4180825"/>
          </a:xfrm>
          <a:prstGeom prst="roundRect">
            <a:avLst>
              <a:gd name="adj" fmla="val 2418"/>
            </a:avLst>
          </a:prstGeom>
        </p:spPr>
      </p:pic>
    </p:spTree>
    <p:extLst>
      <p:ext uri="{BB962C8B-B14F-4D97-AF65-F5344CB8AC3E}">
        <p14:creationId xmlns:p14="http://schemas.microsoft.com/office/powerpoint/2010/main" val="2992113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B0D6D-9DF8-6DEE-5450-9B566B2DAD00}"/>
              </a:ext>
            </a:extLst>
          </p:cNvPr>
          <p:cNvSpPr>
            <a:spLocks noGrp="1"/>
          </p:cNvSpPr>
          <p:nvPr>
            <p:ph type="title"/>
          </p:nvPr>
        </p:nvSpPr>
        <p:spPr>
          <a:xfrm>
            <a:off x="838199" y="304480"/>
            <a:ext cx="10515600" cy="920672"/>
          </a:xfrm>
        </p:spPr>
        <p:txBody>
          <a:bodyPr/>
          <a:lstStyle/>
          <a:p>
            <a:r>
              <a:rPr lang="en-US"/>
              <a:t>XGBOOST</a:t>
            </a:r>
          </a:p>
        </p:txBody>
      </p:sp>
      <p:sp>
        <p:nvSpPr>
          <p:cNvPr id="3" name="Subtitle 2">
            <a:extLst>
              <a:ext uri="{FF2B5EF4-FFF2-40B4-BE49-F238E27FC236}">
                <a16:creationId xmlns:a16="http://schemas.microsoft.com/office/drawing/2014/main" id="{C2B457F2-25F3-6A39-9C0D-EF398E613485}"/>
              </a:ext>
            </a:extLst>
          </p:cNvPr>
          <p:cNvSpPr>
            <a:spLocks noGrp="1"/>
          </p:cNvSpPr>
          <p:nvPr>
            <p:ph type="subTitle" idx="1"/>
          </p:nvPr>
        </p:nvSpPr>
        <p:spPr>
          <a:xfrm>
            <a:off x="838199" y="1247157"/>
            <a:ext cx="8148785" cy="471176"/>
          </a:xfrm>
        </p:spPr>
        <p:txBody>
          <a:bodyPr/>
          <a:lstStyle/>
          <a:p>
            <a:r>
              <a:rPr lang="en-US"/>
              <a:t>RESULTS</a:t>
            </a:r>
          </a:p>
        </p:txBody>
      </p:sp>
      <p:pic>
        <p:nvPicPr>
          <p:cNvPr id="16" name="Picture 15" descr="A graph of different types of round objects&#10;&#10;AI-generated content may be incorrect.">
            <a:extLst>
              <a:ext uri="{FF2B5EF4-FFF2-40B4-BE49-F238E27FC236}">
                <a16:creationId xmlns:a16="http://schemas.microsoft.com/office/drawing/2014/main" id="{ACB3102F-DA30-C40C-4DCB-D104A1FAF2D3}"/>
              </a:ext>
            </a:extLst>
          </p:cNvPr>
          <p:cNvPicPr>
            <a:picLocks noChangeAspect="1"/>
          </p:cNvPicPr>
          <p:nvPr/>
        </p:nvPicPr>
        <p:blipFill>
          <a:blip r:embed="rId2"/>
          <a:stretch>
            <a:fillRect/>
          </a:stretch>
        </p:blipFill>
        <p:spPr>
          <a:xfrm>
            <a:off x="1021008" y="1816862"/>
            <a:ext cx="10149982" cy="4736658"/>
          </a:xfrm>
          <a:prstGeom prst="roundRect">
            <a:avLst>
              <a:gd name="adj" fmla="val 2023"/>
            </a:avLst>
          </a:prstGeom>
        </p:spPr>
      </p:pic>
    </p:spTree>
    <p:extLst>
      <p:ext uri="{BB962C8B-B14F-4D97-AF65-F5344CB8AC3E}">
        <p14:creationId xmlns:p14="http://schemas.microsoft.com/office/powerpoint/2010/main" val="4204844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3A616-6D50-7115-F586-8753E966FF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5ACC4D-5B43-CBFF-4E61-6852BE97B04A}"/>
              </a:ext>
            </a:extLst>
          </p:cNvPr>
          <p:cNvSpPr>
            <a:spLocks noGrp="1"/>
          </p:cNvSpPr>
          <p:nvPr>
            <p:ph type="title"/>
          </p:nvPr>
        </p:nvSpPr>
        <p:spPr>
          <a:xfrm>
            <a:off x="501285" y="241850"/>
            <a:ext cx="10515600" cy="920672"/>
          </a:xfrm>
        </p:spPr>
        <p:txBody>
          <a:bodyPr/>
          <a:lstStyle/>
          <a:p>
            <a:r>
              <a:rPr lang="en-GB"/>
              <a:t>XGBOOST</a:t>
            </a:r>
          </a:p>
        </p:txBody>
      </p:sp>
      <p:sp>
        <p:nvSpPr>
          <p:cNvPr id="3" name="Subtitle 2">
            <a:extLst>
              <a:ext uri="{FF2B5EF4-FFF2-40B4-BE49-F238E27FC236}">
                <a16:creationId xmlns:a16="http://schemas.microsoft.com/office/drawing/2014/main" id="{13ACEC07-601A-AF8E-E352-7852B89D1F4A}"/>
              </a:ext>
            </a:extLst>
          </p:cNvPr>
          <p:cNvSpPr>
            <a:spLocks noGrp="1"/>
          </p:cNvSpPr>
          <p:nvPr>
            <p:ph type="subTitle" idx="1"/>
          </p:nvPr>
        </p:nvSpPr>
        <p:spPr>
          <a:xfrm>
            <a:off x="501285" y="1184527"/>
            <a:ext cx="4309507" cy="471176"/>
          </a:xfrm>
        </p:spPr>
        <p:txBody>
          <a:bodyPr/>
          <a:lstStyle/>
          <a:p>
            <a:r>
              <a:rPr lang="en-GB"/>
              <a:t>Results</a:t>
            </a:r>
          </a:p>
        </p:txBody>
      </p:sp>
      <p:pic>
        <p:nvPicPr>
          <p:cNvPr id="16" name="Picture 15" descr="A graph with a bar and a number of columns&#10;&#10;AI-generated content may be incorrect.">
            <a:extLst>
              <a:ext uri="{FF2B5EF4-FFF2-40B4-BE49-F238E27FC236}">
                <a16:creationId xmlns:a16="http://schemas.microsoft.com/office/drawing/2014/main" id="{8E272E99-2426-C942-9E64-1AF76A00FEA8}"/>
              </a:ext>
            </a:extLst>
          </p:cNvPr>
          <p:cNvPicPr>
            <a:picLocks noChangeAspect="1"/>
          </p:cNvPicPr>
          <p:nvPr/>
        </p:nvPicPr>
        <p:blipFill>
          <a:blip r:embed="rId3"/>
          <a:stretch>
            <a:fillRect/>
          </a:stretch>
        </p:blipFill>
        <p:spPr>
          <a:xfrm>
            <a:off x="2656039" y="1523908"/>
            <a:ext cx="7439939" cy="4959959"/>
          </a:xfrm>
          <a:prstGeom prst="roundRect">
            <a:avLst>
              <a:gd name="adj" fmla="val 2253"/>
            </a:avLst>
          </a:prstGeom>
        </p:spPr>
      </p:pic>
    </p:spTree>
    <p:extLst>
      <p:ext uri="{BB962C8B-B14F-4D97-AF65-F5344CB8AC3E}">
        <p14:creationId xmlns:p14="http://schemas.microsoft.com/office/powerpoint/2010/main" val="362430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04B7D-031C-348E-0F14-429E3A70F5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66DA5F-2EBD-315B-A40A-2D324D20ADD0}"/>
              </a:ext>
            </a:extLst>
          </p:cNvPr>
          <p:cNvSpPr>
            <a:spLocks noGrp="1"/>
          </p:cNvSpPr>
          <p:nvPr>
            <p:ph type="title"/>
          </p:nvPr>
        </p:nvSpPr>
        <p:spPr/>
        <p:txBody>
          <a:bodyPr/>
          <a:lstStyle/>
          <a:p>
            <a:r>
              <a:rPr lang="en-GB"/>
              <a:t>XGBOOST</a:t>
            </a:r>
          </a:p>
        </p:txBody>
      </p:sp>
      <p:sp>
        <p:nvSpPr>
          <p:cNvPr id="3" name="Subtitle 2">
            <a:extLst>
              <a:ext uri="{FF2B5EF4-FFF2-40B4-BE49-F238E27FC236}">
                <a16:creationId xmlns:a16="http://schemas.microsoft.com/office/drawing/2014/main" id="{350D2DAE-17E9-1DD5-5105-1EF309227610}"/>
              </a:ext>
            </a:extLst>
          </p:cNvPr>
          <p:cNvSpPr>
            <a:spLocks noGrp="1"/>
          </p:cNvSpPr>
          <p:nvPr>
            <p:ph type="subTitle" idx="1"/>
          </p:nvPr>
        </p:nvSpPr>
        <p:spPr>
          <a:xfrm>
            <a:off x="838199" y="1435047"/>
            <a:ext cx="4309507" cy="471176"/>
          </a:xfrm>
        </p:spPr>
        <p:txBody>
          <a:bodyPr/>
          <a:lstStyle/>
          <a:p>
            <a:r>
              <a:rPr lang="en-GB"/>
              <a:t>Results</a:t>
            </a:r>
          </a:p>
        </p:txBody>
      </p:sp>
      <p:pic>
        <p:nvPicPr>
          <p:cNvPr id="7" name="Picture 6" descr="A screen shot of a graph&#10;&#10;AI-generated content may be incorrect.">
            <a:extLst>
              <a:ext uri="{FF2B5EF4-FFF2-40B4-BE49-F238E27FC236}">
                <a16:creationId xmlns:a16="http://schemas.microsoft.com/office/drawing/2014/main" id="{9D9D4AA7-1327-0CB9-1AB4-DFB42F3390FA}"/>
              </a:ext>
            </a:extLst>
          </p:cNvPr>
          <p:cNvPicPr>
            <a:picLocks noChangeAspect="1"/>
          </p:cNvPicPr>
          <p:nvPr/>
        </p:nvPicPr>
        <p:blipFill>
          <a:blip r:embed="rId3"/>
          <a:stretch>
            <a:fillRect/>
          </a:stretch>
        </p:blipFill>
        <p:spPr>
          <a:xfrm>
            <a:off x="960523" y="2006989"/>
            <a:ext cx="5433261" cy="4346609"/>
          </a:xfrm>
          <a:prstGeom prst="roundRect">
            <a:avLst>
              <a:gd name="adj" fmla="val 1870"/>
            </a:avLst>
          </a:prstGeom>
        </p:spPr>
      </p:pic>
      <p:pic>
        <p:nvPicPr>
          <p:cNvPr id="5" name="Picture 4" descr="A graph of a heatmap&#10;&#10;AI-generated content may be incorrect.">
            <a:extLst>
              <a:ext uri="{FF2B5EF4-FFF2-40B4-BE49-F238E27FC236}">
                <a16:creationId xmlns:a16="http://schemas.microsoft.com/office/drawing/2014/main" id="{2599DA27-B37D-992A-5BA9-0499AEF8A72D}"/>
              </a:ext>
            </a:extLst>
          </p:cNvPr>
          <p:cNvPicPr>
            <a:picLocks noChangeAspect="1"/>
          </p:cNvPicPr>
          <p:nvPr/>
        </p:nvPicPr>
        <p:blipFill>
          <a:blip r:embed="rId4"/>
          <a:stretch>
            <a:fillRect/>
          </a:stretch>
        </p:blipFill>
        <p:spPr>
          <a:xfrm>
            <a:off x="5491415" y="2006989"/>
            <a:ext cx="5433261" cy="4346609"/>
          </a:xfrm>
          <a:prstGeom prst="roundRect">
            <a:avLst>
              <a:gd name="adj" fmla="val 2227"/>
            </a:avLst>
          </a:prstGeom>
        </p:spPr>
      </p:pic>
    </p:spTree>
    <p:extLst>
      <p:ext uri="{BB962C8B-B14F-4D97-AF65-F5344CB8AC3E}">
        <p14:creationId xmlns:p14="http://schemas.microsoft.com/office/powerpoint/2010/main" val="190303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8BDF2-F8CC-F260-2161-CEDD0F6949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A0C930-FA2C-32DF-0F92-04A7C74DE736}"/>
              </a:ext>
            </a:extLst>
          </p:cNvPr>
          <p:cNvSpPr>
            <a:spLocks noGrp="1"/>
          </p:cNvSpPr>
          <p:nvPr>
            <p:ph type="title"/>
          </p:nvPr>
        </p:nvSpPr>
        <p:spPr/>
        <p:txBody>
          <a:bodyPr/>
          <a:lstStyle/>
          <a:p>
            <a:r>
              <a:rPr lang="en-GB"/>
              <a:t>Full Dataset</a:t>
            </a:r>
          </a:p>
        </p:txBody>
      </p:sp>
      <p:sp>
        <p:nvSpPr>
          <p:cNvPr id="3" name="Subtitle 2">
            <a:extLst>
              <a:ext uri="{FF2B5EF4-FFF2-40B4-BE49-F238E27FC236}">
                <a16:creationId xmlns:a16="http://schemas.microsoft.com/office/drawing/2014/main" id="{70F48A29-B0E1-6F26-5BA0-6AF1EC080419}"/>
              </a:ext>
            </a:extLst>
          </p:cNvPr>
          <p:cNvSpPr>
            <a:spLocks noGrp="1"/>
          </p:cNvSpPr>
          <p:nvPr>
            <p:ph type="subTitle" idx="1"/>
          </p:nvPr>
        </p:nvSpPr>
        <p:spPr>
          <a:xfrm>
            <a:off x="838199" y="1435047"/>
            <a:ext cx="4309507" cy="471176"/>
          </a:xfrm>
        </p:spPr>
        <p:txBody>
          <a:bodyPr/>
          <a:lstStyle/>
          <a:p>
            <a:r>
              <a:rPr lang="en-GB"/>
              <a:t>Results</a:t>
            </a:r>
          </a:p>
        </p:txBody>
      </p:sp>
      <p:graphicFrame>
        <p:nvGraphicFramePr>
          <p:cNvPr id="7" name="Chart 6">
            <a:extLst>
              <a:ext uri="{FF2B5EF4-FFF2-40B4-BE49-F238E27FC236}">
                <a16:creationId xmlns:a16="http://schemas.microsoft.com/office/drawing/2014/main" id="{AA64C061-9DBB-E053-6277-0666B448BF69}"/>
              </a:ext>
            </a:extLst>
          </p:cNvPr>
          <p:cNvGraphicFramePr/>
          <p:nvPr>
            <p:extLst>
              <p:ext uri="{D42A27DB-BD31-4B8C-83A1-F6EECF244321}">
                <p14:modId xmlns:p14="http://schemas.microsoft.com/office/powerpoint/2010/main" val="653136883"/>
              </p:ext>
            </p:extLst>
          </p:nvPr>
        </p:nvGraphicFramePr>
        <p:xfrm>
          <a:off x="983673" y="2092036"/>
          <a:ext cx="10110354" cy="46078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0458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8F78A-2418-1F50-DFBD-1FA804190B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05DC25-B90B-556D-53B7-FCE7836375A3}"/>
              </a:ext>
            </a:extLst>
          </p:cNvPr>
          <p:cNvSpPr>
            <a:spLocks noGrp="1"/>
          </p:cNvSpPr>
          <p:nvPr>
            <p:ph type="ctrTitle"/>
          </p:nvPr>
        </p:nvSpPr>
        <p:spPr>
          <a:xfrm>
            <a:off x="1267675" y="1692471"/>
            <a:ext cx="9656645" cy="2387600"/>
          </a:xfrm>
        </p:spPr>
        <p:txBody>
          <a:bodyPr bIns="0">
            <a:noAutofit/>
          </a:bodyPr>
          <a:lstStyle/>
          <a:p>
            <a:r>
              <a:rPr lang="en-GB" sz="3200">
                <a:latin typeface=""/>
              </a:rPr>
              <a:t>Can we use a variety of Methods (ML, NN, and statistical models) to Predict the Helpfulness of Amazon Movie Reviews?</a:t>
            </a:r>
          </a:p>
        </p:txBody>
      </p:sp>
      <p:sp>
        <p:nvSpPr>
          <p:cNvPr id="3" name="Subtitle 2">
            <a:extLst>
              <a:ext uri="{FF2B5EF4-FFF2-40B4-BE49-F238E27FC236}">
                <a16:creationId xmlns:a16="http://schemas.microsoft.com/office/drawing/2014/main" id="{90DF5849-E9EE-416A-4B34-FB51BD31D24F}"/>
              </a:ext>
            </a:extLst>
          </p:cNvPr>
          <p:cNvSpPr>
            <a:spLocks noGrp="1"/>
          </p:cNvSpPr>
          <p:nvPr>
            <p:ph type="subTitle" idx="1"/>
          </p:nvPr>
        </p:nvSpPr>
        <p:spPr>
          <a:xfrm>
            <a:off x="1523998" y="4195241"/>
            <a:ext cx="9144000" cy="630046"/>
          </a:xfrm>
        </p:spPr>
        <p:txBody>
          <a:bodyPr/>
          <a:lstStyle/>
          <a:p>
            <a:r>
              <a:rPr lang="en-GB"/>
              <a:t>HYPOTHESIS</a:t>
            </a:r>
          </a:p>
        </p:txBody>
      </p:sp>
    </p:spTree>
    <p:extLst>
      <p:ext uri="{BB962C8B-B14F-4D97-AF65-F5344CB8AC3E}">
        <p14:creationId xmlns:p14="http://schemas.microsoft.com/office/powerpoint/2010/main" val="113841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74446-5575-EBFB-2F38-B4CFE7654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8C3E72-EFF6-D857-9F9C-F2D11D0097CF}"/>
              </a:ext>
            </a:extLst>
          </p:cNvPr>
          <p:cNvSpPr>
            <a:spLocks noGrp="1"/>
          </p:cNvSpPr>
          <p:nvPr>
            <p:ph type="title"/>
          </p:nvPr>
        </p:nvSpPr>
        <p:spPr/>
        <p:txBody>
          <a:bodyPr/>
          <a:lstStyle/>
          <a:p>
            <a:r>
              <a:rPr lang="en-GB"/>
              <a:t>Certain twenty</a:t>
            </a:r>
          </a:p>
        </p:txBody>
      </p:sp>
      <p:sp>
        <p:nvSpPr>
          <p:cNvPr id="3" name="Subtitle 2">
            <a:extLst>
              <a:ext uri="{FF2B5EF4-FFF2-40B4-BE49-F238E27FC236}">
                <a16:creationId xmlns:a16="http://schemas.microsoft.com/office/drawing/2014/main" id="{548756CB-D36F-B3EA-F409-1DF8326FDF91}"/>
              </a:ext>
            </a:extLst>
          </p:cNvPr>
          <p:cNvSpPr>
            <a:spLocks noGrp="1"/>
          </p:cNvSpPr>
          <p:nvPr>
            <p:ph type="subTitle" idx="1"/>
          </p:nvPr>
        </p:nvSpPr>
        <p:spPr>
          <a:xfrm>
            <a:off x="838199" y="1435047"/>
            <a:ext cx="4309507" cy="471176"/>
          </a:xfrm>
        </p:spPr>
        <p:txBody>
          <a:bodyPr/>
          <a:lstStyle/>
          <a:p>
            <a:r>
              <a:rPr lang="en-GB"/>
              <a:t>Results</a:t>
            </a:r>
          </a:p>
        </p:txBody>
      </p:sp>
      <p:graphicFrame>
        <p:nvGraphicFramePr>
          <p:cNvPr id="7" name="Chart 6">
            <a:extLst>
              <a:ext uri="{FF2B5EF4-FFF2-40B4-BE49-F238E27FC236}">
                <a16:creationId xmlns:a16="http://schemas.microsoft.com/office/drawing/2014/main" id="{72996A79-5D96-AEDA-2731-8270A0BD1C3A}"/>
              </a:ext>
            </a:extLst>
          </p:cNvPr>
          <p:cNvGraphicFramePr/>
          <p:nvPr>
            <p:extLst>
              <p:ext uri="{D42A27DB-BD31-4B8C-83A1-F6EECF244321}">
                <p14:modId xmlns:p14="http://schemas.microsoft.com/office/powerpoint/2010/main" val="1196259496"/>
              </p:ext>
            </p:extLst>
          </p:nvPr>
        </p:nvGraphicFramePr>
        <p:xfrm>
          <a:off x="983673" y="2092036"/>
          <a:ext cx="10110354" cy="46078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7823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0B24D-960C-6995-7369-A157130D54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668150-2DAF-6345-34D2-9BC9F7517E51}"/>
              </a:ext>
            </a:extLst>
          </p:cNvPr>
          <p:cNvSpPr>
            <a:spLocks noGrp="1"/>
          </p:cNvSpPr>
          <p:nvPr>
            <p:ph type="title"/>
          </p:nvPr>
        </p:nvSpPr>
        <p:spPr/>
        <p:txBody>
          <a:bodyPr/>
          <a:lstStyle/>
          <a:p>
            <a:r>
              <a:rPr lang="en-GB"/>
              <a:t>Neural Network  W/ EMPATH</a:t>
            </a:r>
          </a:p>
        </p:txBody>
      </p:sp>
      <p:sp>
        <p:nvSpPr>
          <p:cNvPr id="3" name="Subtitle 2">
            <a:extLst>
              <a:ext uri="{FF2B5EF4-FFF2-40B4-BE49-F238E27FC236}">
                <a16:creationId xmlns:a16="http://schemas.microsoft.com/office/drawing/2014/main" id="{461CA3DF-8EC4-12FA-0F38-FE0F852E1846}"/>
              </a:ext>
            </a:extLst>
          </p:cNvPr>
          <p:cNvSpPr>
            <a:spLocks noGrp="1"/>
          </p:cNvSpPr>
          <p:nvPr>
            <p:ph type="subTitle" idx="1"/>
          </p:nvPr>
        </p:nvSpPr>
        <p:spPr>
          <a:xfrm>
            <a:off x="838199" y="1435047"/>
            <a:ext cx="4309507" cy="471176"/>
          </a:xfrm>
        </p:spPr>
        <p:txBody>
          <a:bodyPr/>
          <a:lstStyle/>
          <a:p>
            <a:r>
              <a:rPr lang="en-GB"/>
              <a:t>Method</a:t>
            </a:r>
          </a:p>
        </p:txBody>
      </p:sp>
      <p:sp>
        <p:nvSpPr>
          <p:cNvPr id="4" name="Rounded Rectangle 3">
            <a:extLst>
              <a:ext uri="{FF2B5EF4-FFF2-40B4-BE49-F238E27FC236}">
                <a16:creationId xmlns:a16="http://schemas.microsoft.com/office/drawing/2014/main" id="{400A6DA7-4573-A0CC-E9AD-69EE548B337F}"/>
              </a:ext>
            </a:extLst>
          </p:cNvPr>
          <p:cNvSpPr/>
          <p:nvPr/>
        </p:nvSpPr>
        <p:spPr>
          <a:xfrm>
            <a:off x="1510146" y="4022283"/>
            <a:ext cx="969819" cy="540328"/>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Input</a:t>
            </a:r>
          </a:p>
        </p:txBody>
      </p:sp>
      <p:sp>
        <p:nvSpPr>
          <p:cNvPr id="5" name="TextBox 4">
            <a:extLst>
              <a:ext uri="{FF2B5EF4-FFF2-40B4-BE49-F238E27FC236}">
                <a16:creationId xmlns:a16="http://schemas.microsoft.com/office/drawing/2014/main" id="{B7444344-D342-7EB1-8865-8CDF3D997F52}"/>
              </a:ext>
            </a:extLst>
          </p:cNvPr>
          <p:cNvSpPr txBox="1"/>
          <p:nvPr/>
        </p:nvSpPr>
        <p:spPr>
          <a:xfrm>
            <a:off x="1156854" y="2496510"/>
            <a:ext cx="2389910" cy="923330"/>
          </a:xfrm>
          <a:prstGeom prst="rect">
            <a:avLst/>
          </a:prstGeom>
          <a:noFill/>
        </p:spPr>
        <p:txBody>
          <a:bodyPr wrap="square">
            <a:spAutoFit/>
          </a:bodyPr>
          <a:lstStyle/>
          <a:p>
            <a:r>
              <a:rPr lang="en-US" dirty="0">
                <a:effectLst/>
                <a:latin typeface="Andale Mono" panose="020B0509000000000004" pitchFamily="49" charset="0"/>
              </a:rPr>
              <a:t>review/length</a:t>
            </a:r>
          </a:p>
          <a:p>
            <a:r>
              <a:rPr lang="en-US" dirty="0">
                <a:effectLst/>
                <a:latin typeface="Andale Mono" panose="020B0509000000000004" pitchFamily="49" charset="0"/>
              </a:rPr>
              <a:t>review/score</a:t>
            </a:r>
            <a:endParaRPr lang="en-US" dirty="0">
              <a:latin typeface="Andale Mono" panose="020B0509000000000004" pitchFamily="49" charset="0"/>
            </a:endParaRPr>
          </a:p>
          <a:p>
            <a:r>
              <a:rPr lang="en-US" dirty="0" err="1">
                <a:effectLst/>
                <a:latin typeface="Andale Mono" panose="020B0509000000000004" pitchFamily="49" charset="0"/>
              </a:rPr>
              <a:t>sentiment_score</a:t>
            </a:r>
            <a:endParaRPr lang="en-US" dirty="0">
              <a:effectLst/>
              <a:latin typeface="Andale Mono" panose="020B0509000000000004" pitchFamily="49" charset="0"/>
            </a:endParaRPr>
          </a:p>
        </p:txBody>
      </p:sp>
      <p:cxnSp>
        <p:nvCxnSpPr>
          <p:cNvPr id="6" name="Straight Arrow Connector 5">
            <a:extLst>
              <a:ext uri="{FF2B5EF4-FFF2-40B4-BE49-F238E27FC236}">
                <a16:creationId xmlns:a16="http://schemas.microsoft.com/office/drawing/2014/main" id="{88EE0236-9226-8378-7BBA-7AB1048235C2}"/>
              </a:ext>
            </a:extLst>
          </p:cNvPr>
          <p:cNvCxnSpPr>
            <a:cxnSpLocks/>
            <a:endCxn id="4" idx="0"/>
          </p:cNvCxnSpPr>
          <p:nvPr/>
        </p:nvCxnSpPr>
        <p:spPr>
          <a:xfrm>
            <a:off x="1995056" y="3497892"/>
            <a:ext cx="0" cy="52439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9955B61-209E-7033-A73E-B1B2AFF00369}"/>
              </a:ext>
            </a:extLst>
          </p:cNvPr>
          <p:cNvCxnSpPr/>
          <p:nvPr/>
        </p:nvCxnSpPr>
        <p:spPr>
          <a:xfrm>
            <a:off x="2479965" y="4303839"/>
            <a:ext cx="40178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9EA44864-2FB7-1D1C-2E2C-C6F2D72349F0}"/>
              </a:ext>
            </a:extLst>
          </p:cNvPr>
          <p:cNvSpPr/>
          <p:nvPr/>
        </p:nvSpPr>
        <p:spPr>
          <a:xfrm>
            <a:off x="2867892" y="4022283"/>
            <a:ext cx="1357745" cy="540328"/>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Dense128</a:t>
            </a:r>
          </a:p>
        </p:txBody>
      </p:sp>
      <p:cxnSp>
        <p:nvCxnSpPr>
          <p:cNvPr id="9" name="Straight Arrow Connector 8">
            <a:extLst>
              <a:ext uri="{FF2B5EF4-FFF2-40B4-BE49-F238E27FC236}">
                <a16:creationId xmlns:a16="http://schemas.microsoft.com/office/drawing/2014/main" id="{A4E83496-D5E4-3F7F-54B2-6532AAD5D7E4}"/>
              </a:ext>
            </a:extLst>
          </p:cNvPr>
          <p:cNvCxnSpPr>
            <a:cxnSpLocks/>
            <a:endCxn id="10" idx="1"/>
          </p:cNvCxnSpPr>
          <p:nvPr/>
        </p:nvCxnSpPr>
        <p:spPr>
          <a:xfrm flipV="1">
            <a:off x="4225637" y="4292447"/>
            <a:ext cx="1440872" cy="1139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D47F5939-A9D5-DD87-39DF-0C02C399FDD8}"/>
              </a:ext>
            </a:extLst>
          </p:cNvPr>
          <p:cNvSpPr/>
          <p:nvPr/>
        </p:nvSpPr>
        <p:spPr>
          <a:xfrm>
            <a:off x="5666509" y="4022283"/>
            <a:ext cx="1357745" cy="540328"/>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Dense256</a:t>
            </a:r>
          </a:p>
        </p:txBody>
      </p:sp>
      <p:sp>
        <p:nvSpPr>
          <p:cNvPr id="11" name="TextBox 10">
            <a:extLst>
              <a:ext uri="{FF2B5EF4-FFF2-40B4-BE49-F238E27FC236}">
                <a16:creationId xmlns:a16="http://schemas.microsoft.com/office/drawing/2014/main" id="{6238F363-D71D-EF4E-042C-0C665B3E72C0}"/>
              </a:ext>
            </a:extLst>
          </p:cNvPr>
          <p:cNvSpPr txBox="1"/>
          <p:nvPr/>
        </p:nvSpPr>
        <p:spPr>
          <a:xfrm>
            <a:off x="3717636" y="3497892"/>
            <a:ext cx="2389910" cy="646331"/>
          </a:xfrm>
          <a:prstGeom prst="rect">
            <a:avLst/>
          </a:prstGeom>
          <a:noFill/>
        </p:spPr>
        <p:txBody>
          <a:bodyPr wrap="square">
            <a:spAutoFit/>
          </a:bodyPr>
          <a:lstStyle/>
          <a:p>
            <a:pPr algn="ctr"/>
            <a:r>
              <a:rPr lang="en-US" b="0" err="1">
                <a:effectLst/>
                <a:latin typeface="Bierstadt" panose="020B0004020202020204" pitchFamily="34" charset="0"/>
              </a:rPr>
              <a:t>ReLU</a:t>
            </a:r>
            <a:r>
              <a:rPr lang="en-US" b="0">
                <a:effectLst/>
                <a:latin typeface="Bierstadt" panose="020B0004020202020204" pitchFamily="34" charset="0"/>
              </a:rPr>
              <a:t> </a:t>
            </a:r>
          </a:p>
          <a:p>
            <a:pPr algn="ctr"/>
            <a:r>
              <a:rPr lang="en-US" b="0">
                <a:effectLst/>
                <a:latin typeface="Bierstadt" panose="020B0004020202020204" pitchFamily="34" charset="0"/>
              </a:rPr>
              <a:t>Dropout 0.2</a:t>
            </a:r>
          </a:p>
        </p:txBody>
      </p:sp>
      <p:cxnSp>
        <p:nvCxnSpPr>
          <p:cNvPr id="12" name="Straight Arrow Connector 11">
            <a:extLst>
              <a:ext uri="{FF2B5EF4-FFF2-40B4-BE49-F238E27FC236}">
                <a16:creationId xmlns:a16="http://schemas.microsoft.com/office/drawing/2014/main" id="{FBE170A1-0E73-D86A-A5EE-CC3FC1E44B74}"/>
              </a:ext>
            </a:extLst>
          </p:cNvPr>
          <p:cNvCxnSpPr>
            <a:cxnSpLocks/>
            <a:endCxn id="13" idx="1"/>
          </p:cNvCxnSpPr>
          <p:nvPr/>
        </p:nvCxnSpPr>
        <p:spPr>
          <a:xfrm flipV="1">
            <a:off x="7024254" y="4292447"/>
            <a:ext cx="1440872" cy="1139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1CEE37A2-35F1-2156-EA73-13F9BA5C211E}"/>
              </a:ext>
            </a:extLst>
          </p:cNvPr>
          <p:cNvSpPr/>
          <p:nvPr/>
        </p:nvSpPr>
        <p:spPr>
          <a:xfrm>
            <a:off x="8465126" y="4022283"/>
            <a:ext cx="1357745" cy="540328"/>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Dense128</a:t>
            </a:r>
          </a:p>
        </p:txBody>
      </p:sp>
      <p:sp>
        <p:nvSpPr>
          <p:cNvPr id="14" name="TextBox 13">
            <a:extLst>
              <a:ext uri="{FF2B5EF4-FFF2-40B4-BE49-F238E27FC236}">
                <a16:creationId xmlns:a16="http://schemas.microsoft.com/office/drawing/2014/main" id="{4CAEFD9A-6C34-A544-10AA-FFCA44D41F0F}"/>
              </a:ext>
            </a:extLst>
          </p:cNvPr>
          <p:cNvSpPr txBox="1"/>
          <p:nvPr/>
        </p:nvSpPr>
        <p:spPr>
          <a:xfrm>
            <a:off x="6549734" y="3494085"/>
            <a:ext cx="2389910" cy="646331"/>
          </a:xfrm>
          <a:prstGeom prst="rect">
            <a:avLst/>
          </a:prstGeom>
          <a:noFill/>
        </p:spPr>
        <p:txBody>
          <a:bodyPr wrap="square">
            <a:spAutoFit/>
          </a:bodyPr>
          <a:lstStyle/>
          <a:p>
            <a:pPr algn="ctr"/>
            <a:r>
              <a:rPr lang="en-US" b="0" err="1">
                <a:effectLst/>
                <a:latin typeface="Bierstadt" panose="020B0004020202020204" pitchFamily="34" charset="0"/>
              </a:rPr>
              <a:t>ReLU</a:t>
            </a:r>
            <a:r>
              <a:rPr lang="en-US" b="0">
                <a:effectLst/>
                <a:latin typeface="Bierstadt" panose="020B0004020202020204" pitchFamily="34" charset="0"/>
              </a:rPr>
              <a:t> </a:t>
            </a:r>
          </a:p>
          <a:p>
            <a:pPr algn="ctr"/>
            <a:r>
              <a:rPr lang="en-US" b="0">
                <a:effectLst/>
                <a:latin typeface="Bierstadt" panose="020B0004020202020204" pitchFamily="34" charset="0"/>
              </a:rPr>
              <a:t>Dropout 0.2</a:t>
            </a:r>
          </a:p>
        </p:txBody>
      </p:sp>
      <p:cxnSp>
        <p:nvCxnSpPr>
          <p:cNvPr id="15" name="Straight Arrow Connector 14">
            <a:extLst>
              <a:ext uri="{FF2B5EF4-FFF2-40B4-BE49-F238E27FC236}">
                <a16:creationId xmlns:a16="http://schemas.microsoft.com/office/drawing/2014/main" id="{9065B04E-BB76-6C5C-C103-36A6445CC94D}"/>
              </a:ext>
            </a:extLst>
          </p:cNvPr>
          <p:cNvCxnSpPr>
            <a:cxnSpLocks/>
          </p:cNvCxnSpPr>
          <p:nvPr/>
        </p:nvCxnSpPr>
        <p:spPr>
          <a:xfrm flipV="1">
            <a:off x="9819894" y="4281814"/>
            <a:ext cx="1440872" cy="1139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48CFFCC-7D3B-D686-F0E6-A605713B3361}"/>
              </a:ext>
            </a:extLst>
          </p:cNvPr>
          <p:cNvSpPr txBox="1"/>
          <p:nvPr/>
        </p:nvSpPr>
        <p:spPr>
          <a:xfrm>
            <a:off x="9334741" y="3483452"/>
            <a:ext cx="2389910" cy="646331"/>
          </a:xfrm>
          <a:prstGeom prst="rect">
            <a:avLst/>
          </a:prstGeom>
          <a:noFill/>
        </p:spPr>
        <p:txBody>
          <a:bodyPr wrap="square">
            <a:spAutoFit/>
          </a:bodyPr>
          <a:lstStyle/>
          <a:p>
            <a:pPr algn="ctr"/>
            <a:r>
              <a:rPr lang="en-US" b="0" err="1">
                <a:effectLst/>
                <a:latin typeface="Bierstadt" panose="020B0004020202020204" pitchFamily="34" charset="0"/>
              </a:rPr>
              <a:t>ReLU</a:t>
            </a:r>
            <a:r>
              <a:rPr lang="en-US" b="0">
                <a:effectLst/>
                <a:latin typeface="Bierstadt" panose="020B0004020202020204" pitchFamily="34" charset="0"/>
              </a:rPr>
              <a:t> </a:t>
            </a:r>
          </a:p>
          <a:p>
            <a:pPr algn="ctr"/>
            <a:r>
              <a:rPr lang="en-US" b="0">
                <a:effectLst/>
                <a:latin typeface="Bierstadt" panose="020B0004020202020204" pitchFamily="34" charset="0"/>
              </a:rPr>
              <a:t>Dropout 0.2</a:t>
            </a:r>
          </a:p>
        </p:txBody>
      </p:sp>
    </p:spTree>
    <p:extLst>
      <p:ext uri="{BB962C8B-B14F-4D97-AF65-F5344CB8AC3E}">
        <p14:creationId xmlns:p14="http://schemas.microsoft.com/office/powerpoint/2010/main" val="2702519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23BF6-1EE5-69AB-0BED-AD2B70432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9CBB-133A-4DBF-F0FA-30039603E3C6}"/>
              </a:ext>
            </a:extLst>
          </p:cNvPr>
          <p:cNvSpPr>
            <a:spLocks noGrp="1"/>
          </p:cNvSpPr>
          <p:nvPr>
            <p:ph type="title"/>
          </p:nvPr>
        </p:nvSpPr>
        <p:spPr/>
        <p:txBody>
          <a:bodyPr/>
          <a:lstStyle/>
          <a:p>
            <a:r>
              <a:rPr lang="en-GB"/>
              <a:t>Neural Network W/ EMPATH</a:t>
            </a:r>
          </a:p>
        </p:txBody>
      </p:sp>
      <p:sp>
        <p:nvSpPr>
          <p:cNvPr id="3" name="Subtitle 2">
            <a:extLst>
              <a:ext uri="{FF2B5EF4-FFF2-40B4-BE49-F238E27FC236}">
                <a16:creationId xmlns:a16="http://schemas.microsoft.com/office/drawing/2014/main" id="{F555804F-98DB-88D0-AF26-DDBCC23AEC28}"/>
              </a:ext>
            </a:extLst>
          </p:cNvPr>
          <p:cNvSpPr>
            <a:spLocks noGrp="1"/>
          </p:cNvSpPr>
          <p:nvPr>
            <p:ph type="subTitle" idx="1"/>
          </p:nvPr>
        </p:nvSpPr>
        <p:spPr>
          <a:xfrm>
            <a:off x="838199" y="1435047"/>
            <a:ext cx="4309507" cy="471176"/>
          </a:xfrm>
        </p:spPr>
        <p:txBody>
          <a:bodyPr/>
          <a:lstStyle/>
          <a:p>
            <a:r>
              <a:rPr lang="en-GB"/>
              <a:t>Results</a:t>
            </a:r>
          </a:p>
        </p:txBody>
      </p:sp>
      <p:pic>
        <p:nvPicPr>
          <p:cNvPr id="16" name="Picture 15" descr="A graph of a number of different colored lines&#10;&#10;AI-generated content may be incorrect.">
            <a:extLst>
              <a:ext uri="{FF2B5EF4-FFF2-40B4-BE49-F238E27FC236}">
                <a16:creationId xmlns:a16="http://schemas.microsoft.com/office/drawing/2014/main" id="{68C7DB3F-E9E9-B7F5-0CF1-8FC1BCDF84CF}"/>
              </a:ext>
            </a:extLst>
          </p:cNvPr>
          <p:cNvPicPr>
            <a:picLocks noChangeAspect="1"/>
          </p:cNvPicPr>
          <p:nvPr/>
        </p:nvPicPr>
        <p:blipFill>
          <a:blip r:embed="rId3"/>
          <a:stretch>
            <a:fillRect/>
          </a:stretch>
        </p:blipFill>
        <p:spPr>
          <a:xfrm>
            <a:off x="1018593" y="1906222"/>
            <a:ext cx="10087541" cy="4707519"/>
          </a:xfrm>
          <a:prstGeom prst="roundRect">
            <a:avLst>
              <a:gd name="adj" fmla="val 2487"/>
            </a:avLst>
          </a:prstGeom>
        </p:spPr>
      </p:pic>
    </p:spTree>
    <p:extLst>
      <p:ext uri="{BB962C8B-B14F-4D97-AF65-F5344CB8AC3E}">
        <p14:creationId xmlns:p14="http://schemas.microsoft.com/office/powerpoint/2010/main" val="317343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23BE7-2B20-0B5C-072D-ECBC93A805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95422E-BBB4-4C7C-4EF1-3AEFC2F45BB7}"/>
              </a:ext>
            </a:extLst>
          </p:cNvPr>
          <p:cNvSpPr>
            <a:spLocks noGrp="1"/>
          </p:cNvSpPr>
          <p:nvPr>
            <p:ph type="title"/>
          </p:nvPr>
        </p:nvSpPr>
        <p:spPr/>
        <p:txBody>
          <a:bodyPr/>
          <a:lstStyle/>
          <a:p>
            <a:r>
              <a:rPr lang="en-GB"/>
              <a:t>Neural Network W/ EMPATH</a:t>
            </a:r>
          </a:p>
        </p:txBody>
      </p:sp>
      <p:sp>
        <p:nvSpPr>
          <p:cNvPr id="3" name="Subtitle 2">
            <a:extLst>
              <a:ext uri="{FF2B5EF4-FFF2-40B4-BE49-F238E27FC236}">
                <a16:creationId xmlns:a16="http://schemas.microsoft.com/office/drawing/2014/main" id="{4B6A13B3-DAF5-6140-19D8-418A822B931A}"/>
              </a:ext>
            </a:extLst>
          </p:cNvPr>
          <p:cNvSpPr>
            <a:spLocks noGrp="1"/>
          </p:cNvSpPr>
          <p:nvPr>
            <p:ph type="subTitle" idx="1"/>
          </p:nvPr>
        </p:nvSpPr>
        <p:spPr>
          <a:xfrm>
            <a:off x="838199" y="1435047"/>
            <a:ext cx="4309507" cy="471176"/>
          </a:xfrm>
        </p:spPr>
        <p:txBody>
          <a:bodyPr/>
          <a:lstStyle/>
          <a:p>
            <a:r>
              <a:rPr lang="en-GB"/>
              <a:t>Results</a:t>
            </a:r>
          </a:p>
        </p:txBody>
      </p:sp>
      <p:pic>
        <p:nvPicPr>
          <p:cNvPr id="4" name="Picture 3">
            <a:extLst>
              <a:ext uri="{FF2B5EF4-FFF2-40B4-BE49-F238E27FC236}">
                <a16:creationId xmlns:a16="http://schemas.microsoft.com/office/drawing/2014/main" id="{B5C3AB16-15BD-9D51-E359-861D06A36DC7}"/>
              </a:ext>
            </a:extLst>
          </p:cNvPr>
          <p:cNvPicPr>
            <a:picLocks noChangeAspect="1"/>
          </p:cNvPicPr>
          <p:nvPr/>
        </p:nvPicPr>
        <p:blipFill>
          <a:blip r:embed="rId3"/>
          <a:srcRect/>
          <a:stretch/>
        </p:blipFill>
        <p:spPr>
          <a:xfrm>
            <a:off x="973049" y="1906223"/>
            <a:ext cx="5433261" cy="4346609"/>
          </a:xfrm>
          <a:prstGeom prst="roundRect">
            <a:avLst>
              <a:gd name="adj" fmla="val 1870"/>
            </a:avLst>
          </a:prstGeom>
        </p:spPr>
      </p:pic>
      <p:pic>
        <p:nvPicPr>
          <p:cNvPr id="5" name="Picture 4">
            <a:extLst>
              <a:ext uri="{FF2B5EF4-FFF2-40B4-BE49-F238E27FC236}">
                <a16:creationId xmlns:a16="http://schemas.microsoft.com/office/drawing/2014/main" id="{CB5EC179-6187-3555-3F88-51AE7EDDE4C3}"/>
              </a:ext>
            </a:extLst>
          </p:cNvPr>
          <p:cNvPicPr>
            <a:picLocks noChangeAspect="1"/>
          </p:cNvPicPr>
          <p:nvPr/>
        </p:nvPicPr>
        <p:blipFill>
          <a:blip r:embed="rId4"/>
          <a:srcRect/>
          <a:stretch/>
        </p:blipFill>
        <p:spPr>
          <a:xfrm>
            <a:off x="5920538" y="1906223"/>
            <a:ext cx="5433261" cy="4346609"/>
          </a:xfrm>
          <a:prstGeom prst="roundRect">
            <a:avLst>
              <a:gd name="adj" fmla="val 2227"/>
            </a:avLst>
          </a:prstGeom>
        </p:spPr>
      </p:pic>
    </p:spTree>
    <p:extLst>
      <p:ext uri="{BB962C8B-B14F-4D97-AF65-F5344CB8AC3E}">
        <p14:creationId xmlns:p14="http://schemas.microsoft.com/office/powerpoint/2010/main" val="2533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54B26-7D91-897E-4DC2-65EC05A444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3B1D4A-D584-10F4-62D4-C44C8F747700}"/>
              </a:ext>
            </a:extLst>
          </p:cNvPr>
          <p:cNvSpPr>
            <a:spLocks noGrp="1"/>
          </p:cNvSpPr>
          <p:nvPr>
            <p:ph type="title"/>
          </p:nvPr>
        </p:nvSpPr>
        <p:spPr/>
        <p:txBody>
          <a:bodyPr/>
          <a:lstStyle/>
          <a:p>
            <a:r>
              <a:rPr lang="en-GB"/>
              <a:t>Neural Network W/ EMPATH</a:t>
            </a:r>
          </a:p>
        </p:txBody>
      </p:sp>
      <p:sp>
        <p:nvSpPr>
          <p:cNvPr id="3" name="Subtitle 2">
            <a:extLst>
              <a:ext uri="{FF2B5EF4-FFF2-40B4-BE49-F238E27FC236}">
                <a16:creationId xmlns:a16="http://schemas.microsoft.com/office/drawing/2014/main" id="{36B40757-C702-052C-9446-BB1C462E079B}"/>
              </a:ext>
            </a:extLst>
          </p:cNvPr>
          <p:cNvSpPr>
            <a:spLocks noGrp="1"/>
          </p:cNvSpPr>
          <p:nvPr>
            <p:ph type="subTitle" idx="1"/>
          </p:nvPr>
        </p:nvSpPr>
        <p:spPr>
          <a:xfrm>
            <a:off x="838199" y="1435047"/>
            <a:ext cx="4309507" cy="471176"/>
          </a:xfrm>
        </p:spPr>
        <p:txBody>
          <a:bodyPr/>
          <a:lstStyle/>
          <a:p>
            <a:r>
              <a:rPr lang="en-GB"/>
              <a:t>Feature Analysis</a:t>
            </a:r>
          </a:p>
        </p:txBody>
      </p:sp>
      <p:pic>
        <p:nvPicPr>
          <p:cNvPr id="7" name="Picture 6" descr="A graph with red bars and white text&#10;&#10;AI-generated content may be incorrect.">
            <a:extLst>
              <a:ext uri="{FF2B5EF4-FFF2-40B4-BE49-F238E27FC236}">
                <a16:creationId xmlns:a16="http://schemas.microsoft.com/office/drawing/2014/main" id="{96C4775D-A709-29C2-0D0D-FE5E8E3EA87A}"/>
              </a:ext>
            </a:extLst>
          </p:cNvPr>
          <p:cNvPicPr>
            <a:picLocks noChangeAspect="1"/>
          </p:cNvPicPr>
          <p:nvPr/>
        </p:nvPicPr>
        <p:blipFill>
          <a:blip r:embed="rId3"/>
          <a:stretch>
            <a:fillRect/>
          </a:stretch>
        </p:blipFill>
        <p:spPr>
          <a:xfrm>
            <a:off x="3128728" y="1928228"/>
            <a:ext cx="5934543" cy="4747635"/>
          </a:xfrm>
          <a:prstGeom prst="roundRect">
            <a:avLst>
              <a:gd name="adj" fmla="val 1287"/>
            </a:avLst>
          </a:prstGeom>
        </p:spPr>
      </p:pic>
    </p:spTree>
    <p:extLst>
      <p:ext uri="{BB962C8B-B14F-4D97-AF65-F5344CB8AC3E}">
        <p14:creationId xmlns:p14="http://schemas.microsoft.com/office/powerpoint/2010/main" val="245879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2F516-B1A5-3CFF-E140-A5DEBE200F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FCBFC5-A72D-BBE1-DDF6-FD7B0DE83588}"/>
              </a:ext>
            </a:extLst>
          </p:cNvPr>
          <p:cNvSpPr>
            <a:spLocks noGrp="1"/>
          </p:cNvSpPr>
          <p:nvPr>
            <p:ph type="title"/>
          </p:nvPr>
        </p:nvSpPr>
        <p:spPr/>
        <p:txBody>
          <a:bodyPr/>
          <a:lstStyle/>
          <a:p>
            <a:r>
              <a:rPr lang="en-GB"/>
              <a:t>Neural Network W/ EMPATH</a:t>
            </a:r>
          </a:p>
        </p:txBody>
      </p:sp>
      <p:sp>
        <p:nvSpPr>
          <p:cNvPr id="3" name="Subtitle 2">
            <a:extLst>
              <a:ext uri="{FF2B5EF4-FFF2-40B4-BE49-F238E27FC236}">
                <a16:creationId xmlns:a16="http://schemas.microsoft.com/office/drawing/2014/main" id="{FA654CEB-0EC7-2318-2DCC-F611AC35B56C}"/>
              </a:ext>
            </a:extLst>
          </p:cNvPr>
          <p:cNvSpPr>
            <a:spLocks noGrp="1"/>
          </p:cNvSpPr>
          <p:nvPr>
            <p:ph type="subTitle" idx="1"/>
          </p:nvPr>
        </p:nvSpPr>
        <p:spPr>
          <a:xfrm>
            <a:off x="838199" y="1435047"/>
            <a:ext cx="4309507" cy="471176"/>
          </a:xfrm>
        </p:spPr>
        <p:txBody>
          <a:bodyPr/>
          <a:lstStyle/>
          <a:p>
            <a:r>
              <a:rPr lang="en-GB"/>
              <a:t>Feature Analysis</a:t>
            </a:r>
          </a:p>
          <a:p>
            <a:endParaRPr lang="en-GB"/>
          </a:p>
        </p:txBody>
      </p:sp>
      <p:pic>
        <p:nvPicPr>
          <p:cNvPr id="7" name="Picture 6">
            <a:extLst>
              <a:ext uri="{FF2B5EF4-FFF2-40B4-BE49-F238E27FC236}">
                <a16:creationId xmlns:a16="http://schemas.microsoft.com/office/drawing/2014/main" id="{DF318641-3072-EE95-2B4E-9AA4715F9E6C}"/>
              </a:ext>
            </a:extLst>
          </p:cNvPr>
          <p:cNvPicPr>
            <a:picLocks noChangeAspect="1"/>
          </p:cNvPicPr>
          <p:nvPr/>
        </p:nvPicPr>
        <p:blipFill>
          <a:blip r:embed="rId3"/>
          <a:srcRect/>
          <a:stretch/>
        </p:blipFill>
        <p:spPr>
          <a:xfrm>
            <a:off x="3280928" y="2064328"/>
            <a:ext cx="5630141" cy="4504113"/>
          </a:xfrm>
          <a:prstGeom prst="roundRect">
            <a:avLst>
              <a:gd name="adj" fmla="val 1287"/>
            </a:avLst>
          </a:prstGeom>
        </p:spPr>
      </p:pic>
    </p:spTree>
    <p:extLst>
      <p:ext uri="{BB962C8B-B14F-4D97-AF65-F5344CB8AC3E}">
        <p14:creationId xmlns:p14="http://schemas.microsoft.com/office/powerpoint/2010/main" val="171674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A9773-EB70-4067-F605-E4F9E79FB4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1BDC5A-C611-B231-0794-6D7218AC4CC4}"/>
              </a:ext>
            </a:extLst>
          </p:cNvPr>
          <p:cNvSpPr>
            <a:spLocks noGrp="1"/>
          </p:cNvSpPr>
          <p:nvPr>
            <p:ph type="title"/>
          </p:nvPr>
        </p:nvSpPr>
        <p:spPr/>
        <p:txBody>
          <a:bodyPr/>
          <a:lstStyle/>
          <a:p>
            <a:r>
              <a:rPr lang="en-GB"/>
              <a:t>Neural Network W/ EMPATH</a:t>
            </a:r>
          </a:p>
        </p:txBody>
      </p:sp>
      <p:sp>
        <p:nvSpPr>
          <p:cNvPr id="3" name="Subtitle 2">
            <a:extLst>
              <a:ext uri="{FF2B5EF4-FFF2-40B4-BE49-F238E27FC236}">
                <a16:creationId xmlns:a16="http://schemas.microsoft.com/office/drawing/2014/main" id="{036720E9-F2BD-61E7-69C1-F2B0C5AC06B0}"/>
              </a:ext>
            </a:extLst>
          </p:cNvPr>
          <p:cNvSpPr>
            <a:spLocks noGrp="1"/>
          </p:cNvSpPr>
          <p:nvPr>
            <p:ph type="subTitle" idx="1"/>
          </p:nvPr>
        </p:nvSpPr>
        <p:spPr>
          <a:xfrm>
            <a:off x="838199" y="1435047"/>
            <a:ext cx="10515600" cy="471176"/>
          </a:xfrm>
        </p:spPr>
        <p:txBody>
          <a:bodyPr/>
          <a:lstStyle/>
          <a:p>
            <a:r>
              <a:rPr lang="en-GB"/>
              <a:t>Feature Analysis</a:t>
            </a:r>
          </a:p>
        </p:txBody>
      </p:sp>
      <p:pic>
        <p:nvPicPr>
          <p:cNvPr id="7" name="Picture 6">
            <a:extLst>
              <a:ext uri="{FF2B5EF4-FFF2-40B4-BE49-F238E27FC236}">
                <a16:creationId xmlns:a16="http://schemas.microsoft.com/office/drawing/2014/main" id="{2B4C32E5-E786-2623-5D00-E00F4943FC68}"/>
              </a:ext>
            </a:extLst>
          </p:cNvPr>
          <p:cNvPicPr>
            <a:picLocks noChangeAspect="1"/>
          </p:cNvPicPr>
          <p:nvPr/>
        </p:nvPicPr>
        <p:blipFill>
          <a:blip r:embed="rId3"/>
          <a:srcRect/>
          <a:stretch/>
        </p:blipFill>
        <p:spPr>
          <a:xfrm>
            <a:off x="3280928" y="2036618"/>
            <a:ext cx="5630141" cy="4504113"/>
          </a:xfrm>
          <a:prstGeom prst="roundRect">
            <a:avLst>
              <a:gd name="adj" fmla="val 1287"/>
            </a:avLst>
          </a:prstGeom>
        </p:spPr>
      </p:pic>
      <p:sp>
        <p:nvSpPr>
          <p:cNvPr id="4" name="TextBox 3">
            <a:extLst>
              <a:ext uri="{FF2B5EF4-FFF2-40B4-BE49-F238E27FC236}">
                <a16:creationId xmlns:a16="http://schemas.microsoft.com/office/drawing/2014/main" id="{75E4C8A6-8DEB-6927-51E1-42EB6F507796}"/>
              </a:ext>
            </a:extLst>
          </p:cNvPr>
          <p:cNvSpPr txBox="1"/>
          <p:nvPr/>
        </p:nvSpPr>
        <p:spPr>
          <a:xfrm>
            <a:off x="9130145" y="3283527"/>
            <a:ext cx="184731" cy="369332"/>
          </a:xfrm>
          <a:prstGeom prst="rect">
            <a:avLst/>
          </a:prstGeom>
          <a:noFill/>
        </p:spPr>
        <p:txBody>
          <a:bodyPr wrap="none" rtlCol="0">
            <a:spAutoFit/>
          </a:bodyPr>
          <a:lstStyle/>
          <a:p>
            <a:endParaRPr lang="en-GB"/>
          </a:p>
        </p:txBody>
      </p:sp>
    </p:spTree>
    <p:extLst>
      <p:ext uri="{BB962C8B-B14F-4D97-AF65-F5344CB8AC3E}">
        <p14:creationId xmlns:p14="http://schemas.microsoft.com/office/powerpoint/2010/main" val="80513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67670-41BD-F0CF-4E9C-BDEF267954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8BDC0-12E5-6837-C89D-930C17DF0449}"/>
              </a:ext>
            </a:extLst>
          </p:cNvPr>
          <p:cNvSpPr>
            <a:spLocks noGrp="1"/>
          </p:cNvSpPr>
          <p:nvPr>
            <p:ph type="title"/>
          </p:nvPr>
        </p:nvSpPr>
        <p:spPr/>
        <p:txBody>
          <a:bodyPr/>
          <a:lstStyle/>
          <a:p>
            <a:r>
              <a:rPr lang="en-GB"/>
              <a:t>Full Dataset</a:t>
            </a:r>
          </a:p>
        </p:txBody>
      </p:sp>
      <p:sp>
        <p:nvSpPr>
          <p:cNvPr id="3" name="Subtitle 2">
            <a:extLst>
              <a:ext uri="{FF2B5EF4-FFF2-40B4-BE49-F238E27FC236}">
                <a16:creationId xmlns:a16="http://schemas.microsoft.com/office/drawing/2014/main" id="{0FE403E7-325F-FDCA-6654-7B6EACC7A9B6}"/>
              </a:ext>
            </a:extLst>
          </p:cNvPr>
          <p:cNvSpPr>
            <a:spLocks noGrp="1"/>
          </p:cNvSpPr>
          <p:nvPr>
            <p:ph type="subTitle" idx="1"/>
          </p:nvPr>
        </p:nvSpPr>
        <p:spPr>
          <a:xfrm>
            <a:off x="838199" y="1435047"/>
            <a:ext cx="4309507" cy="471176"/>
          </a:xfrm>
        </p:spPr>
        <p:txBody>
          <a:bodyPr/>
          <a:lstStyle/>
          <a:p>
            <a:r>
              <a:rPr lang="en-GB"/>
              <a:t>Results</a:t>
            </a:r>
          </a:p>
        </p:txBody>
      </p:sp>
      <p:graphicFrame>
        <p:nvGraphicFramePr>
          <p:cNvPr id="7" name="Chart 6">
            <a:extLst>
              <a:ext uri="{FF2B5EF4-FFF2-40B4-BE49-F238E27FC236}">
                <a16:creationId xmlns:a16="http://schemas.microsoft.com/office/drawing/2014/main" id="{8BAFFDAF-A67B-B4AA-0BE1-F8B608E31E62}"/>
              </a:ext>
            </a:extLst>
          </p:cNvPr>
          <p:cNvGraphicFramePr/>
          <p:nvPr>
            <p:extLst>
              <p:ext uri="{D42A27DB-BD31-4B8C-83A1-F6EECF244321}">
                <p14:modId xmlns:p14="http://schemas.microsoft.com/office/powerpoint/2010/main" val="3331022658"/>
              </p:ext>
            </p:extLst>
          </p:nvPr>
        </p:nvGraphicFramePr>
        <p:xfrm>
          <a:off x="983673" y="2092036"/>
          <a:ext cx="10110354" cy="46078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1692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D105C-B426-989F-1040-2783291C42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84B921-2CD6-CBE2-B004-3C0BCF335082}"/>
              </a:ext>
            </a:extLst>
          </p:cNvPr>
          <p:cNvSpPr>
            <a:spLocks noGrp="1"/>
          </p:cNvSpPr>
          <p:nvPr>
            <p:ph type="title"/>
          </p:nvPr>
        </p:nvSpPr>
        <p:spPr/>
        <p:txBody>
          <a:bodyPr/>
          <a:lstStyle/>
          <a:p>
            <a:r>
              <a:rPr lang="en-GB"/>
              <a:t>Certain twenty</a:t>
            </a:r>
          </a:p>
        </p:txBody>
      </p:sp>
      <p:sp>
        <p:nvSpPr>
          <p:cNvPr id="3" name="Subtitle 2">
            <a:extLst>
              <a:ext uri="{FF2B5EF4-FFF2-40B4-BE49-F238E27FC236}">
                <a16:creationId xmlns:a16="http://schemas.microsoft.com/office/drawing/2014/main" id="{9726FF5B-8ED7-851D-FFF7-E795E6141DB1}"/>
              </a:ext>
            </a:extLst>
          </p:cNvPr>
          <p:cNvSpPr>
            <a:spLocks noGrp="1"/>
          </p:cNvSpPr>
          <p:nvPr>
            <p:ph type="subTitle" idx="1"/>
          </p:nvPr>
        </p:nvSpPr>
        <p:spPr>
          <a:xfrm>
            <a:off x="838199" y="1435047"/>
            <a:ext cx="4309507" cy="471176"/>
          </a:xfrm>
        </p:spPr>
        <p:txBody>
          <a:bodyPr/>
          <a:lstStyle/>
          <a:p>
            <a:r>
              <a:rPr lang="en-GB"/>
              <a:t>Results</a:t>
            </a:r>
          </a:p>
        </p:txBody>
      </p:sp>
      <p:graphicFrame>
        <p:nvGraphicFramePr>
          <p:cNvPr id="7" name="Chart 6">
            <a:extLst>
              <a:ext uri="{FF2B5EF4-FFF2-40B4-BE49-F238E27FC236}">
                <a16:creationId xmlns:a16="http://schemas.microsoft.com/office/drawing/2014/main" id="{8644C4AA-5148-4CF0-6205-51CFA6D74117}"/>
              </a:ext>
            </a:extLst>
          </p:cNvPr>
          <p:cNvGraphicFramePr/>
          <p:nvPr>
            <p:extLst>
              <p:ext uri="{D42A27DB-BD31-4B8C-83A1-F6EECF244321}">
                <p14:modId xmlns:p14="http://schemas.microsoft.com/office/powerpoint/2010/main" val="1358349294"/>
              </p:ext>
            </p:extLst>
          </p:nvPr>
        </p:nvGraphicFramePr>
        <p:xfrm>
          <a:off x="983673" y="2092036"/>
          <a:ext cx="10110354" cy="46078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9354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BF74E-552A-8786-BD82-29E9C9A718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ADDA10-DCB7-4B92-4E03-E270AD4278F9}"/>
              </a:ext>
            </a:extLst>
          </p:cNvPr>
          <p:cNvSpPr>
            <a:spLocks noGrp="1"/>
          </p:cNvSpPr>
          <p:nvPr>
            <p:ph type="title"/>
          </p:nvPr>
        </p:nvSpPr>
        <p:spPr/>
        <p:txBody>
          <a:bodyPr/>
          <a:lstStyle/>
          <a:p>
            <a:r>
              <a:rPr lang="en-GB"/>
              <a:t>Neural Network w/ Text</a:t>
            </a:r>
          </a:p>
        </p:txBody>
      </p:sp>
      <p:sp>
        <p:nvSpPr>
          <p:cNvPr id="3" name="Subtitle 2">
            <a:extLst>
              <a:ext uri="{FF2B5EF4-FFF2-40B4-BE49-F238E27FC236}">
                <a16:creationId xmlns:a16="http://schemas.microsoft.com/office/drawing/2014/main" id="{3AA5A658-C50A-C09D-4BA9-4D7B7DC87058}"/>
              </a:ext>
            </a:extLst>
          </p:cNvPr>
          <p:cNvSpPr>
            <a:spLocks noGrp="1"/>
          </p:cNvSpPr>
          <p:nvPr>
            <p:ph type="subTitle" idx="1"/>
          </p:nvPr>
        </p:nvSpPr>
        <p:spPr>
          <a:xfrm>
            <a:off x="838199" y="1435047"/>
            <a:ext cx="4309507" cy="471176"/>
          </a:xfrm>
        </p:spPr>
        <p:txBody>
          <a:bodyPr/>
          <a:lstStyle/>
          <a:p>
            <a:r>
              <a:rPr lang="en-GB"/>
              <a:t>Method</a:t>
            </a:r>
          </a:p>
        </p:txBody>
      </p:sp>
      <p:sp>
        <p:nvSpPr>
          <p:cNvPr id="4" name="Rounded Rectangle 3">
            <a:extLst>
              <a:ext uri="{FF2B5EF4-FFF2-40B4-BE49-F238E27FC236}">
                <a16:creationId xmlns:a16="http://schemas.microsoft.com/office/drawing/2014/main" id="{8152D8AC-F21A-9740-2E32-723C4075F807}"/>
              </a:ext>
            </a:extLst>
          </p:cNvPr>
          <p:cNvSpPr/>
          <p:nvPr/>
        </p:nvSpPr>
        <p:spPr>
          <a:xfrm>
            <a:off x="1510146" y="4022283"/>
            <a:ext cx="969819" cy="540328"/>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Input</a:t>
            </a:r>
          </a:p>
        </p:txBody>
      </p:sp>
      <p:sp>
        <p:nvSpPr>
          <p:cNvPr id="5" name="TextBox 4">
            <a:extLst>
              <a:ext uri="{FF2B5EF4-FFF2-40B4-BE49-F238E27FC236}">
                <a16:creationId xmlns:a16="http://schemas.microsoft.com/office/drawing/2014/main" id="{DB096FF2-B0C7-719F-4631-63C09799939A}"/>
              </a:ext>
            </a:extLst>
          </p:cNvPr>
          <p:cNvSpPr txBox="1"/>
          <p:nvPr/>
        </p:nvSpPr>
        <p:spPr>
          <a:xfrm>
            <a:off x="1156854" y="2501324"/>
            <a:ext cx="2389910" cy="923330"/>
          </a:xfrm>
          <a:prstGeom prst="rect">
            <a:avLst/>
          </a:prstGeom>
          <a:noFill/>
        </p:spPr>
        <p:txBody>
          <a:bodyPr wrap="square">
            <a:spAutoFit/>
          </a:bodyPr>
          <a:lstStyle/>
          <a:p>
            <a:r>
              <a:rPr lang="en-US" dirty="0">
                <a:effectLst/>
                <a:latin typeface="Andale Mono" panose="020B0509000000000004" pitchFamily="49" charset="0"/>
              </a:rPr>
              <a:t>review/length</a:t>
            </a:r>
          </a:p>
          <a:p>
            <a:r>
              <a:rPr lang="en-US" dirty="0">
                <a:effectLst/>
                <a:latin typeface="Andale Mono" panose="020B0509000000000004" pitchFamily="49" charset="0"/>
              </a:rPr>
              <a:t>review/score</a:t>
            </a:r>
            <a:endParaRPr lang="en-US" dirty="0">
              <a:latin typeface="Andale Mono" panose="020B0509000000000004" pitchFamily="49" charset="0"/>
            </a:endParaRPr>
          </a:p>
          <a:p>
            <a:r>
              <a:rPr lang="en-US" dirty="0" err="1">
                <a:effectLst/>
                <a:latin typeface="Andale Mono" panose="020B0509000000000004" pitchFamily="49" charset="0"/>
              </a:rPr>
              <a:t>sentiment_score</a:t>
            </a:r>
            <a:endParaRPr lang="en-US" dirty="0">
              <a:effectLst/>
              <a:latin typeface="Andale Mono" panose="020B0509000000000004" pitchFamily="49" charset="0"/>
            </a:endParaRPr>
          </a:p>
        </p:txBody>
      </p:sp>
      <p:cxnSp>
        <p:nvCxnSpPr>
          <p:cNvPr id="6" name="Straight Arrow Connector 5">
            <a:extLst>
              <a:ext uri="{FF2B5EF4-FFF2-40B4-BE49-F238E27FC236}">
                <a16:creationId xmlns:a16="http://schemas.microsoft.com/office/drawing/2014/main" id="{EE5CB7A3-5C47-5B7E-0158-B4D1623BF2D3}"/>
              </a:ext>
            </a:extLst>
          </p:cNvPr>
          <p:cNvCxnSpPr>
            <a:cxnSpLocks/>
            <a:endCxn id="4" idx="0"/>
          </p:cNvCxnSpPr>
          <p:nvPr/>
        </p:nvCxnSpPr>
        <p:spPr>
          <a:xfrm>
            <a:off x="1995056" y="3497892"/>
            <a:ext cx="0" cy="52439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12CF377-D905-AD21-FD95-5B2E1D52742E}"/>
              </a:ext>
            </a:extLst>
          </p:cNvPr>
          <p:cNvCxnSpPr/>
          <p:nvPr/>
        </p:nvCxnSpPr>
        <p:spPr>
          <a:xfrm>
            <a:off x="2479965" y="4303839"/>
            <a:ext cx="40178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02314ECC-D040-4384-FAE3-8AF7B5B5591A}"/>
              </a:ext>
            </a:extLst>
          </p:cNvPr>
          <p:cNvSpPr/>
          <p:nvPr/>
        </p:nvSpPr>
        <p:spPr>
          <a:xfrm>
            <a:off x="2867892" y="4022283"/>
            <a:ext cx="1357745" cy="540328"/>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Dense128</a:t>
            </a:r>
          </a:p>
        </p:txBody>
      </p:sp>
      <p:cxnSp>
        <p:nvCxnSpPr>
          <p:cNvPr id="9" name="Straight Arrow Connector 8">
            <a:extLst>
              <a:ext uri="{FF2B5EF4-FFF2-40B4-BE49-F238E27FC236}">
                <a16:creationId xmlns:a16="http://schemas.microsoft.com/office/drawing/2014/main" id="{0A96EB94-AC3C-CC9E-4A11-257620FC8114}"/>
              </a:ext>
            </a:extLst>
          </p:cNvPr>
          <p:cNvCxnSpPr>
            <a:cxnSpLocks/>
            <a:endCxn id="10" idx="1"/>
          </p:cNvCxnSpPr>
          <p:nvPr/>
        </p:nvCxnSpPr>
        <p:spPr>
          <a:xfrm flipV="1">
            <a:off x="4225637" y="4292447"/>
            <a:ext cx="1440872" cy="1139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B67CC4AE-AEA8-0549-9883-B98016B8D9BB}"/>
              </a:ext>
            </a:extLst>
          </p:cNvPr>
          <p:cNvSpPr/>
          <p:nvPr/>
        </p:nvSpPr>
        <p:spPr>
          <a:xfrm>
            <a:off x="5666509" y="4022283"/>
            <a:ext cx="1357745" cy="540328"/>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Dense256</a:t>
            </a:r>
          </a:p>
        </p:txBody>
      </p:sp>
      <p:sp>
        <p:nvSpPr>
          <p:cNvPr id="11" name="TextBox 10">
            <a:extLst>
              <a:ext uri="{FF2B5EF4-FFF2-40B4-BE49-F238E27FC236}">
                <a16:creationId xmlns:a16="http://schemas.microsoft.com/office/drawing/2014/main" id="{2EFC134B-EBB9-8FD9-ED55-EDBFD60A5594}"/>
              </a:ext>
            </a:extLst>
          </p:cNvPr>
          <p:cNvSpPr txBox="1"/>
          <p:nvPr/>
        </p:nvSpPr>
        <p:spPr>
          <a:xfrm>
            <a:off x="3717636" y="3497892"/>
            <a:ext cx="2389910" cy="646331"/>
          </a:xfrm>
          <a:prstGeom prst="rect">
            <a:avLst/>
          </a:prstGeom>
          <a:noFill/>
        </p:spPr>
        <p:txBody>
          <a:bodyPr wrap="square">
            <a:spAutoFit/>
          </a:bodyPr>
          <a:lstStyle/>
          <a:p>
            <a:pPr algn="ctr"/>
            <a:r>
              <a:rPr lang="en-US" b="0" err="1">
                <a:effectLst/>
                <a:latin typeface="Bierstadt" panose="020B0004020202020204" pitchFamily="34" charset="0"/>
              </a:rPr>
              <a:t>ReLU</a:t>
            </a:r>
            <a:r>
              <a:rPr lang="en-US" b="0">
                <a:effectLst/>
                <a:latin typeface="Bierstadt" panose="020B0004020202020204" pitchFamily="34" charset="0"/>
              </a:rPr>
              <a:t> </a:t>
            </a:r>
          </a:p>
          <a:p>
            <a:pPr algn="ctr"/>
            <a:r>
              <a:rPr lang="en-US" b="0">
                <a:effectLst/>
                <a:latin typeface="Bierstadt" panose="020B0004020202020204" pitchFamily="34" charset="0"/>
              </a:rPr>
              <a:t>Dropout 0.2</a:t>
            </a:r>
          </a:p>
        </p:txBody>
      </p:sp>
      <p:cxnSp>
        <p:nvCxnSpPr>
          <p:cNvPr id="12" name="Straight Arrow Connector 11">
            <a:extLst>
              <a:ext uri="{FF2B5EF4-FFF2-40B4-BE49-F238E27FC236}">
                <a16:creationId xmlns:a16="http://schemas.microsoft.com/office/drawing/2014/main" id="{BFE849B2-7C3F-B9B7-BFE3-63CC966053B4}"/>
              </a:ext>
            </a:extLst>
          </p:cNvPr>
          <p:cNvCxnSpPr>
            <a:cxnSpLocks/>
            <a:endCxn id="13" idx="1"/>
          </p:cNvCxnSpPr>
          <p:nvPr/>
        </p:nvCxnSpPr>
        <p:spPr>
          <a:xfrm flipV="1">
            <a:off x="7024254" y="4292447"/>
            <a:ext cx="1440872" cy="1139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9421EE02-C190-DDCA-0AB8-5ECD2253A8F6}"/>
              </a:ext>
            </a:extLst>
          </p:cNvPr>
          <p:cNvSpPr/>
          <p:nvPr/>
        </p:nvSpPr>
        <p:spPr>
          <a:xfrm>
            <a:off x="8465126" y="4022283"/>
            <a:ext cx="1357745" cy="540328"/>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Dense128</a:t>
            </a:r>
          </a:p>
        </p:txBody>
      </p:sp>
      <p:sp>
        <p:nvSpPr>
          <p:cNvPr id="14" name="TextBox 13">
            <a:extLst>
              <a:ext uri="{FF2B5EF4-FFF2-40B4-BE49-F238E27FC236}">
                <a16:creationId xmlns:a16="http://schemas.microsoft.com/office/drawing/2014/main" id="{56B7B7E7-FCE9-000F-A983-BA266656C227}"/>
              </a:ext>
            </a:extLst>
          </p:cNvPr>
          <p:cNvSpPr txBox="1"/>
          <p:nvPr/>
        </p:nvSpPr>
        <p:spPr>
          <a:xfrm>
            <a:off x="6549734" y="3494085"/>
            <a:ext cx="2389910" cy="646331"/>
          </a:xfrm>
          <a:prstGeom prst="rect">
            <a:avLst/>
          </a:prstGeom>
          <a:noFill/>
        </p:spPr>
        <p:txBody>
          <a:bodyPr wrap="square">
            <a:spAutoFit/>
          </a:bodyPr>
          <a:lstStyle/>
          <a:p>
            <a:pPr algn="ctr"/>
            <a:r>
              <a:rPr lang="en-US" b="0" err="1">
                <a:effectLst/>
                <a:latin typeface="Bierstadt" panose="020B0004020202020204" pitchFamily="34" charset="0"/>
              </a:rPr>
              <a:t>ReLU</a:t>
            </a:r>
            <a:r>
              <a:rPr lang="en-US" b="0">
                <a:effectLst/>
                <a:latin typeface="Bierstadt" panose="020B0004020202020204" pitchFamily="34" charset="0"/>
              </a:rPr>
              <a:t> </a:t>
            </a:r>
          </a:p>
          <a:p>
            <a:pPr algn="ctr"/>
            <a:r>
              <a:rPr lang="en-US" b="0">
                <a:effectLst/>
                <a:latin typeface="Bierstadt" panose="020B0004020202020204" pitchFamily="34" charset="0"/>
              </a:rPr>
              <a:t>Dropout 0.2</a:t>
            </a:r>
          </a:p>
        </p:txBody>
      </p:sp>
      <p:cxnSp>
        <p:nvCxnSpPr>
          <p:cNvPr id="15" name="Straight Arrow Connector 14">
            <a:extLst>
              <a:ext uri="{FF2B5EF4-FFF2-40B4-BE49-F238E27FC236}">
                <a16:creationId xmlns:a16="http://schemas.microsoft.com/office/drawing/2014/main" id="{60D68614-D0E9-7B9C-C463-8B14564FE49D}"/>
              </a:ext>
            </a:extLst>
          </p:cNvPr>
          <p:cNvCxnSpPr>
            <a:cxnSpLocks/>
          </p:cNvCxnSpPr>
          <p:nvPr/>
        </p:nvCxnSpPr>
        <p:spPr>
          <a:xfrm flipV="1">
            <a:off x="9819894" y="4281814"/>
            <a:ext cx="1440872" cy="1139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C21BA9-469F-98EB-AFF0-DE597F0D2689}"/>
              </a:ext>
            </a:extLst>
          </p:cNvPr>
          <p:cNvSpPr txBox="1"/>
          <p:nvPr/>
        </p:nvSpPr>
        <p:spPr>
          <a:xfrm>
            <a:off x="9334741" y="3483452"/>
            <a:ext cx="2389910" cy="646331"/>
          </a:xfrm>
          <a:prstGeom prst="rect">
            <a:avLst/>
          </a:prstGeom>
          <a:noFill/>
        </p:spPr>
        <p:txBody>
          <a:bodyPr wrap="square">
            <a:spAutoFit/>
          </a:bodyPr>
          <a:lstStyle/>
          <a:p>
            <a:pPr algn="ctr"/>
            <a:r>
              <a:rPr lang="en-US" b="0" err="1">
                <a:effectLst/>
                <a:latin typeface="Bierstadt" panose="020B0004020202020204" pitchFamily="34" charset="0"/>
              </a:rPr>
              <a:t>ReLU</a:t>
            </a:r>
            <a:r>
              <a:rPr lang="en-US" b="0">
                <a:effectLst/>
                <a:latin typeface="Bierstadt" panose="020B0004020202020204" pitchFamily="34" charset="0"/>
              </a:rPr>
              <a:t> </a:t>
            </a:r>
          </a:p>
          <a:p>
            <a:pPr algn="ctr"/>
            <a:r>
              <a:rPr lang="en-US" b="0">
                <a:effectLst/>
                <a:latin typeface="Bierstadt" panose="020B0004020202020204" pitchFamily="34" charset="0"/>
              </a:rPr>
              <a:t>Dropout 0.2</a:t>
            </a:r>
          </a:p>
        </p:txBody>
      </p:sp>
      <p:sp>
        <p:nvSpPr>
          <p:cNvPr id="17" name="TextBox 16">
            <a:extLst>
              <a:ext uri="{FF2B5EF4-FFF2-40B4-BE49-F238E27FC236}">
                <a16:creationId xmlns:a16="http://schemas.microsoft.com/office/drawing/2014/main" id="{B79C76A1-832D-8342-3760-073C4D120A0E}"/>
              </a:ext>
            </a:extLst>
          </p:cNvPr>
          <p:cNvSpPr txBox="1"/>
          <p:nvPr/>
        </p:nvSpPr>
        <p:spPr>
          <a:xfrm>
            <a:off x="800100" y="5199414"/>
            <a:ext cx="2389910" cy="369332"/>
          </a:xfrm>
          <a:prstGeom prst="rect">
            <a:avLst/>
          </a:prstGeom>
          <a:noFill/>
        </p:spPr>
        <p:txBody>
          <a:bodyPr wrap="square">
            <a:spAutoFit/>
          </a:bodyPr>
          <a:lstStyle/>
          <a:p>
            <a:pPr algn="ctr"/>
            <a:r>
              <a:rPr lang="en-US" dirty="0">
                <a:effectLst/>
                <a:latin typeface="Andale Mono" panose="020B0509000000000004" pitchFamily="49" charset="0"/>
              </a:rPr>
              <a:t>review/text</a:t>
            </a:r>
          </a:p>
        </p:txBody>
      </p:sp>
      <p:cxnSp>
        <p:nvCxnSpPr>
          <p:cNvPr id="18" name="Straight Arrow Connector 17">
            <a:extLst>
              <a:ext uri="{FF2B5EF4-FFF2-40B4-BE49-F238E27FC236}">
                <a16:creationId xmlns:a16="http://schemas.microsoft.com/office/drawing/2014/main" id="{009AAC37-9B82-7E7A-3537-BCD77F8F0A11}"/>
              </a:ext>
            </a:extLst>
          </p:cNvPr>
          <p:cNvCxnSpPr>
            <a:cxnSpLocks/>
          </p:cNvCxnSpPr>
          <p:nvPr/>
        </p:nvCxnSpPr>
        <p:spPr>
          <a:xfrm flipV="1">
            <a:off x="2008357" y="4562611"/>
            <a:ext cx="0" cy="63680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33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F5DB8-A807-7B49-D4CC-90CDC7DCE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14FB8F-A868-E2F5-80DF-6125B0A94702}"/>
              </a:ext>
            </a:extLst>
          </p:cNvPr>
          <p:cNvSpPr>
            <a:spLocks noGrp="1"/>
          </p:cNvSpPr>
          <p:nvPr>
            <p:ph type="ctrTitle"/>
          </p:nvPr>
        </p:nvSpPr>
        <p:spPr>
          <a:xfrm>
            <a:off x="1524000" y="1115826"/>
            <a:ext cx="9144000" cy="2387600"/>
          </a:xfrm>
        </p:spPr>
        <p:txBody>
          <a:bodyPr/>
          <a:lstStyle/>
          <a:p>
            <a:r>
              <a:rPr lang="en-GB">
                <a:latin typeface="PORTER BOLD DEMO" pitchFamily="2" charset="0"/>
              </a:rPr>
              <a:t>Literature Review</a:t>
            </a:r>
          </a:p>
        </p:txBody>
      </p:sp>
      <p:sp>
        <p:nvSpPr>
          <p:cNvPr id="3" name="Subtitle 2">
            <a:extLst>
              <a:ext uri="{FF2B5EF4-FFF2-40B4-BE49-F238E27FC236}">
                <a16:creationId xmlns:a16="http://schemas.microsoft.com/office/drawing/2014/main" id="{A1A7FA84-44F5-2858-BBAA-9851B5BABFF0}"/>
              </a:ext>
            </a:extLst>
          </p:cNvPr>
          <p:cNvSpPr>
            <a:spLocks noGrp="1"/>
          </p:cNvSpPr>
          <p:nvPr>
            <p:ph type="subTitle" idx="1"/>
          </p:nvPr>
        </p:nvSpPr>
        <p:spPr/>
        <p:txBody>
          <a:bodyPr/>
          <a:lstStyle/>
          <a:p>
            <a:r>
              <a:rPr lang="en-GB"/>
              <a:t>An overview</a:t>
            </a:r>
          </a:p>
        </p:txBody>
      </p:sp>
    </p:spTree>
    <p:extLst>
      <p:ext uri="{BB962C8B-B14F-4D97-AF65-F5344CB8AC3E}">
        <p14:creationId xmlns:p14="http://schemas.microsoft.com/office/powerpoint/2010/main" val="189456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0E262-1624-531E-83E9-73922A5D9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3FDC8F-CFC0-E4FE-5724-69D9932C1068}"/>
              </a:ext>
            </a:extLst>
          </p:cNvPr>
          <p:cNvSpPr>
            <a:spLocks noGrp="1"/>
          </p:cNvSpPr>
          <p:nvPr>
            <p:ph type="title"/>
          </p:nvPr>
        </p:nvSpPr>
        <p:spPr/>
        <p:txBody>
          <a:bodyPr/>
          <a:lstStyle/>
          <a:p>
            <a:r>
              <a:rPr lang="en-GB"/>
              <a:t>Neural Network w/ Text</a:t>
            </a:r>
          </a:p>
        </p:txBody>
      </p:sp>
      <p:sp>
        <p:nvSpPr>
          <p:cNvPr id="3" name="Subtitle 2">
            <a:extLst>
              <a:ext uri="{FF2B5EF4-FFF2-40B4-BE49-F238E27FC236}">
                <a16:creationId xmlns:a16="http://schemas.microsoft.com/office/drawing/2014/main" id="{C15A0A85-63E5-D11E-9E7B-8F396ADE3294}"/>
              </a:ext>
            </a:extLst>
          </p:cNvPr>
          <p:cNvSpPr>
            <a:spLocks noGrp="1"/>
          </p:cNvSpPr>
          <p:nvPr>
            <p:ph type="subTitle" idx="1"/>
          </p:nvPr>
        </p:nvSpPr>
        <p:spPr>
          <a:xfrm>
            <a:off x="838199" y="1435047"/>
            <a:ext cx="4309507" cy="471176"/>
          </a:xfrm>
        </p:spPr>
        <p:txBody>
          <a:bodyPr/>
          <a:lstStyle/>
          <a:p>
            <a:r>
              <a:rPr lang="en-GB"/>
              <a:t>Results</a:t>
            </a:r>
          </a:p>
        </p:txBody>
      </p:sp>
      <p:pic>
        <p:nvPicPr>
          <p:cNvPr id="6" name="Picture 5" descr="A graph of different colored lines&#10;&#10;AI-generated content may be incorrect.">
            <a:extLst>
              <a:ext uri="{FF2B5EF4-FFF2-40B4-BE49-F238E27FC236}">
                <a16:creationId xmlns:a16="http://schemas.microsoft.com/office/drawing/2014/main" id="{4CA2785F-2455-0B13-D89C-9671D973C3D6}"/>
              </a:ext>
            </a:extLst>
          </p:cNvPr>
          <p:cNvPicPr>
            <a:picLocks noChangeAspect="1"/>
          </p:cNvPicPr>
          <p:nvPr/>
        </p:nvPicPr>
        <p:blipFill>
          <a:blip r:embed="rId3"/>
          <a:stretch>
            <a:fillRect/>
          </a:stretch>
        </p:blipFill>
        <p:spPr>
          <a:xfrm>
            <a:off x="955965" y="2011216"/>
            <a:ext cx="9525000" cy="4445000"/>
          </a:xfrm>
          <a:prstGeom prst="roundRect">
            <a:avLst>
              <a:gd name="adj" fmla="val 2018"/>
            </a:avLst>
          </a:prstGeom>
        </p:spPr>
      </p:pic>
    </p:spTree>
    <p:extLst>
      <p:ext uri="{BB962C8B-B14F-4D97-AF65-F5344CB8AC3E}">
        <p14:creationId xmlns:p14="http://schemas.microsoft.com/office/powerpoint/2010/main" val="7599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84229-60D2-629C-1B74-F97B57601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BEDD42-2222-AC65-AC9C-C11ED0402717}"/>
              </a:ext>
            </a:extLst>
          </p:cNvPr>
          <p:cNvSpPr>
            <a:spLocks noGrp="1"/>
          </p:cNvSpPr>
          <p:nvPr>
            <p:ph type="title"/>
          </p:nvPr>
        </p:nvSpPr>
        <p:spPr/>
        <p:txBody>
          <a:bodyPr/>
          <a:lstStyle/>
          <a:p>
            <a:r>
              <a:rPr lang="en-GB"/>
              <a:t>Neural Network W/ Text</a:t>
            </a:r>
          </a:p>
        </p:txBody>
      </p:sp>
      <p:sp>
        <p:nvSpPr>
          <p:cNvPr id="3" name="Subtitle 2">
            <a:extLst>
              <a:ext uri="{FF2B5EF4-FFF2-40B4-BE49-F238E27FC236}">
                <a16:creationId xmlns:a16="http://schemas.microsoft.com/office/drawing/2014/main" id="{E275BAD2-F5AC-E2D4-7ED5-F22DAA29C33F}"/>
              </a:ext>
            </a:extLst>
          </p:cNvPr>
          <p:cNvSpPr>
            <a:spLocks noGrp="1"/>
          </p:cNvSpPr>
          <p:nvPr>
            <p:ph type="subTitle" idx="1"/>
          </p:nvPr>
        </p:nvSpPr>
        <p:spPr>
          <a:xfrm>
            <a:off x="838199" y="1435047"/>
            <a:ext cx="4309507" cy="471176"/>
          </a:xfrm>
        </p:spPr>
        <p:txBody>
          <a:bodyPr/>
          <a:lstStyle/>
          <a:p>
            <a:r>
              <a:rPr lang="en-GB"/>
              <a:t>Results</a:t>
            </a:r>
          </a:p>
        </p:txBody>
      </p:sp>
      <p:pic>
        <p:nvPicPr>
          <p:cNvPr id="4" name="Picture 3">
            <a:extLst>
              <a:ext uri="{FF2B5EF4-FFF2-40B4-BE49-F238E27FC236}">
                <a16:creationId xmlns:a16="http://schemas.microsoft.com/office/drawing/2014/main" id="{0BD41D6F-16FC-3BD2-53E4-D77F98C49F87}"/>
              </a:ext>
            </a:extLst>
          </p:cNvPr>
          <p:cNvPicPr>
            <a:picLocks noChangeAspect="1"/>
          </p:cNvPicPr>
          <p:nvPr/>
        </p:nvPicPr>
        <p:blipFill>
          <a:blip r:embed="rId3"/>
          <a:srcRect/>
          <a:stretch/>
        </p:blipFill>
        <p:spPr>
          <a:xfrm>
            <a:off x="960523" y="2006989"/>
            <a:ext cx="5433261" cy="4346609"/>
          </a:xfrm>
          <a:prstGeom prst="roundRect">
            <a:avLst>
              <a:gd name="adj" fmla="val 1870"/>
            </a:avLst>
          </a:prstGeom>
        </p:spPr>
      </p:pic>
      <p:pic>
        <p:nvPicPr>
          <p:cNvPr id="5" name="Picture 4">
            <a:extLst>
              <a:ext uri="{FF2B5EF4-FFF2-40B4-BE49-F238E27FC236}">
                <a16:creationId xmlns:a16="http://schemas.microsoft.com/office/drawing/2014/main" id="{B8F3737A-0483-5AD6-BA87-CC9943044F18}"/>
              </a:ext>
            </a:extLst>
          </p:cNvPr>
          <p:cNvPicPr>
            <a:picLocks noChangeAspect="1"/>
          </p:cNvPicPr>
          <p:nvPr/>
        </p:nvPicPr>
        <p:blipFill>
          <a:blip r:embed="rId4"/>
          <a:srcRect/>
          <a:stretch/>
        </p:blipFill>
        <p:spPr>
          <a:xfrm>
            <a:off x="5491415" y="2006989"/>
            <a:ext cx="5433261" cy="4346609"/>
          </a:xfrm>
          <a:prstGeom prst="roundRect">
            <a:avLst>
              <a:gd name="adj" fmla="val 2227"/>
            </a:avLst>
          </a:prstGeom>
        </p:spPr>
      </p:pic>
    </p:spTree>
    <p:extLst>
      <p:ext uri="{BB962C8B-B14F-4D97-AF65-F5344CB8AC3E}">
        <p14:creationId xmlns:p14="http://schemas.microsoft.com/office/powerpoint/2010/main" val="58286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86B54-C6B1-E0BA-A2E0-6D52BCE3F2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BCF8F7-0E57-0E05-83CD-D9FAE704144C}"/>
              </a:ext>
            </a:extLst>
          </p:cNvPr>
          <p:cNvSpPr>
            <a:spLocks noGrp="1"/>
          </p:cNvSpPr>
          <p:nvPr>
            <p:ph type="title"/>
          </p:nvPr>
        </p:nvSpPr>
        <p:spPr/>
        <p:txBody>
          <a:bodyPr>
            <a:normAutofit fontScale="90000"/>
          </a:bodyPr>
          <a:lstStyle/>
          <a:p>
            <a:r>
              <a:rPr lang="en-GB"/>
              <a:t>NN W/ Text: Sensitivity </a:t>
            </a:r>
            <a:r>
              <a:rPr lang="en-CH"/>
              <a:t>Analysis</a:t>
            </a:r>
            <a:endParaRPr lang="en-GB"/>
          </a:p>
        </p:txBody>
      </p:sp>
      <p:sp>
        <p:nvSpPr>
          <p:cNvPr id="3" name="Subtitle 2">
            <a:extLst>
              <a:ext uri="{FF2B5EF4-FFF2-40B4-BE49-F238E27FC236}">
                <a16:creationId xmlns:a16="http://schemas.microsoft.com/office/drawing/2014/main" id="{80AC36BF-A45E-FA6D-5F92-692F6819F3B4}"/>
              </a:ext>
            </a:extLst>
          </p:cNvPr>
          <p:cNvSpPr>
            <a:spLocks noGrp="1"/>
          </p:cNvSpPr>
          <p:nvPr>
            <p:ph type="subTitle" idx="1"/>
          </p:nvPr>
        </p:nvSpPr>
        <p:spPr/>
        <p:txBody>
          <a:bodyPr/>
          <a:lstStyle/>
          <a:p>
            <a:r>
              <a:rPr lang="en-CH"/>
              <a:t>Review/Score</a:t>
            </a:r>
            <a:endParaRPr lang="en-GB"/>
          </a:p>
        </p:txBody>
      </p:sp>
      <p:pic>
        <p:nvPicPr>
          <p:cNvPr id="4" name="Picture 3" descr="A graph with a line&#10;&#10;AI-generated content may be incorrect.">
            <a:extLst>
              <a:ext uri="{FF2B5EF4-FFF2-40B4-BE49-F238E27FC236}">
                <a16:creationId xmlns:a16="http://schemas.microsoft.com/office/drawing/2014/main" id="{566F9A42-C388-86D7-4247-2C120D284019}"/>
              </a:ext>
            </a:extLst>
          </p:cNvPr>
          <p:cNvPicPr>
            <a:picLocks noChangeAspect="1"/>
          </p:cNvPicPr>
          <p:nvPr/>
        </p:nvPicPr>
        <p:blipFill>
          <a:blip r:embed="rId3"/>
          <a:stretch>
            <a:fillRect/>
          </a:stretch>
        </p:blipFill>
        <p:spPr>
          <a:xfrm>
            <a:off x="621935" y="2189777"/>
            <a:ext cx="5474064" cy="3910046"/>
          </a:xfrm>
          <a:prstGeom prst="roundRect">
            <a:avLst>
              <a:gd name="adj" fmla="val 4256"/>
            </a:avLst>
          </a:prstGeom>
        </p:spPr>
      </p:pic>
      <p:pic>
        <p:nvPicPr>
          <p:cNvPr id="5" name="Picture 4" descr="A graph with a line&#10;&#10;AI-generated content may be incorrect.">
            <a:extLst>
              <a:ext uri="{FF2B5EF4-FFF2-40B4-BE49-F238E27FC236}">
                <a16:creationId xmlns:a16="http://schemas.microsoft.com/office/drawing/2014/main" id="{8C7F6236-D47D-0063-1A52-C1BFF4726B96}"/>
              </a:ext>
            </a:extLst>
          </p:cNvPr>
          <p:cNvPicPr>
            <a:picLocks noChangeAspect="1"/>
          </p:cNvPicPr>
          <p:nvPr/>
        </p:nvPicPr>
        <p:blipFill>
          <a:blip r:embed="rId4"/>
          <a:stretch>
            <a:fillRect/>
          </a:stretch>
        </p:blipFill>
        <p:spPr>
          <a:xfrm>
            <a:off x="6268996" y="2202655"/>
            <a:ext cx="5474064" cy="3910046"/>
          </a:xfrm>
          <a:prstGeom prst="roundRect">
            <a:avLst>
              <a:gd name="adj" fmla="val 4256"/>
            </a:avLst>
          </a:prstGeom>
        </p:spPr>
      </p:pic>
    </p:spTree>
    <p:extLst>
      <p:ext uri="{BB962C8B-B14F-4D97-AF65-F5344CB8AC3E}">
        <p14:creationId xmlns:p14="http://schemas.microsoft.com/office/powerpoint/2010/main" val="67564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F84B2-2BD5-1465-1178-21A8109ADD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C85EF-EF04-7727-3B74-A475F3EA482D}"/>
              </a:ext>
            </a:extLst>
          </p:cNvPr>
          <p:cNvSpPr>
            <a:spLocks noGrp="1"/>
          </p:cNvSpPr>
          <p:nvPr>
            <p:ph type="title"/>
          </p:nvPr>
        </p:nvSpPr>
        <p:spPr/>
        <p:txBody>
          <a:bodyPr>
            <a:normAutofit fontScale="90000"/>
          </a:bodyPr>
          <a:lstStyle/>
          <a:p>
            <a:r>
              <a:rPr lang="en-GB"/>
              <a:t>NN W/ Text: Sensitivity </a:t>
            </a:r>
            <a:r>
              <a:rPr lang="en-CH"/>
              <a:t>Analysis</a:t>
            </a:r>
            <a:endParaRPr lang="en-GB"/>
          </a:p>
        </p:txBody>
      </p:sp>
      <p:sp>
        <p:nvSpPr>
          <p:cNvPr id="3" name="Subtitle 2">
            <a:extLst>
              <a:ext uri="{FF2B5EF4-FFF2-40B4-BE49-F238E27FC236}">
                <a16:creationId xmlns:a16="http://schemas.microsoft.com/office/drawing/2014/main" id="{9B7EEB9A-7807-B960-7D26-27007E926167}"/>
              </a:ext>
            </a:extLst>
          </p:cNvPr>
          <p:cNvSpPr>
            <a:spLocks noGrp="1"/>
          </p:cNvSpPr>
          <p:nvPr>
            <p:ph type="subTitle" idx="1"/>
          </p:nvPr>
        </p:nvSpPr>
        <p:spPr/>
        <p:txBody>
          <a:bodyPr/>
          <a:lstStyle/>
          <a:p>
            <a:r>
              <a:rPr lang="en-CH"/>
              <a:t>Fleschkincaid</a:t>
            </a:r>
            <a:r>
              <a:rPr lang="en-GB"/>
              <a:t> (readability)</a:t>
            </a:r>
          </a:p>
        </p:txBody>
      </p:sp>
      <p:pic>
        <p:nvPicPr>
          <p:cNvPr id="5" name="Picture 4" descr="A graph with a line&#10;&#10;AI-generated content may be incorrect.">
            <a:extLst>
              <a:ext uri="{FF2B5EF4-FFF2-40B4-BE49-F238E27FC236}">
                <a16:creationId xmlns:a16="http://schemas.microsoft.com/office/drawing/2014/main" id="{6394204B-29CA-5905-696A-FD3BE125EB00}"/>
              </a:ext>
            </a:extLst>
          </p:cNvPr>
          <p:cNvPicPr>
            <a:picLocks noChangeAspect="1"/>
          </p:cNvPicPr>
          <p:nvPr/>
        </p:nvPicPr>
        <p:blipFill>
          <a:blip r:embed="rId3"/>
          <a:stretch>
            <a:fillRect/>
          </a:stretch>
        </p:blipFill>
        <p:spPr>
          <a:xfrm>
            <a:off x="621935" y="2202655"/>
            <a:ext cx="5474065" cy="3910046"/>
          </a:xfrm>
          <a:prstGeom prst="roundRect">
            <a:avLst>
              <a:gd name="adj" fmla="val 2792"/>
            </a:avLst>
          </a:prstGeom>
        </p:spPr>
      </p:pic>
      <p:pic>
        <p:nvPicPr>
          <p:cNvPr id="7" name="Picture 6" descr="A graph with a line&#10;&#10;AI-generated content may be incorrect.">
            <a:extLst>
              <a:ext uri="{FF2B5EF4-FFF2-40B4-BE49-F238E27FC236}">
                <a16:creationId xmlns:a16="http://schemas.microsoft.com/office/drawing/2014/main" id="{5A9302CE-586C-ECD9-9920-227EB7690535}"/>
              </a:ext>
            </a:extLst>
          </p:cNvPr>
          <p:cNvPicPr>
            <a:picLocks noChangeAspect="1"/>
          </p:cNvPicPr>
          <p:nvPr/>
        </p:nvPicPr>
        <p:blipFill>
          <a:blip r:embed="rId4"/>
          <a:stretch>
            <a:fillRect/>
          </a:stretch>
        </p:blipFill>
        <p:spPr>
          <a:xfrm>
            <a:off x="6268993" y="2202655"/>
            <a:ext cx="5474067" cy="3910046"/>
          </a:xfrm>
          <a:prstGeom prst="roundRect">
            <a:avLst>
              <a:gd name="adj" fmla="val 3511"/>
            </a:avLst>
          </a:prstGeom>
        </p:spPr>
      </p:pic>
    </p:spTree>
    <p:extLst>
      <p:ext uri="{BB962C8B-B14F-4D97-AF65-F5344CB8AC3E}">
        <p14:creationId xmlns:p14="http://schemas.microsoft.com/office/powerpoint/2010/main" val="348042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A185A-582B-B82A-9C50-AC95537EA6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FC37CE-2857-3D24-5E3A-5AE0CBC7C3AC}"/>
              </a:ext>
            </a:extLst>
          </p:cNvPr>
          <p:cNvSpPr>
            <a:spLocks noGrp="1"/>
          </p:cNvSpPr>
          <p:nvPr>
            <p:ph type="title"/>
          </p:nvPr>
        </p:nvSpPr>
        <p:spPr/>
        <p:txBody>
          <a:bodyPr/>
          <a:lstStyle/>
          <a:p>
            <a:r>
              <a:rPr lang="en-GB"/>
              <a:t>Full Dataset</a:t>
            </a:r>
          </a:p>
        </p:txBody>
      </p:sp>
      <p:sp>
        <p:nvSpPr>
          <p:cNvPr id="3" name="Subtitle 2">
            <a:extLst>
              <a:ext uri="{FF2B5EF4-FFF2-40B4-BE49-F238E27FC236}">
                <a16:creationId xmlns:a16="http://schemas.microsoft.com/office/drawing/2014/main" id="{72E4D72C-14B5-9749-B085-3C3F7CBA15C9}"/>
              </a:ext>
            </a:extLst>
          </p:cNvPr>
          <p:cNvSpPr>
            <a:spLocks noGrp="1"/>
          </p:cNvSpPr>
          <p:nvPr>
            <p:ph type="subTitle" idx="1"/>
          </p:nvPr>
        </p:nvSpPr>
        <p:spPr>
          <a:xfrm>
            <a:off x="838199" y="1435047"/>
            <a:ext cx="4309507" cy="471176"/>
          </a:xfrm>
        </p:spPr>
        <p:txBody>
          <a:bodyPr/>
          <a:lstStyle/>
          <a:p>
            <a:r>
              <a:rPr lang="en-GB"/>
              <a:t>Results</a:t>
            </a:r>
          </a:p>
        </p:txBody>
      </p:sp>
      <p:graphicFrame>
        <p:nvGraphicFramePr>
          <p:cNvPr id="7" name="Chart 6">
            <a:extLst>
              <a:ext uri="{FF2B5EF4-FFF2-40B4-BE49-F238E27FC236}">
                <a16:creationId xmlns:a16="http://schemas.microsoft.com/office/drawing/2014/main" id="{B3774121-4EB9-4092-565F-A5F46F45A1DB}"/>
              </a:ext>
            </a:extLst>
          </p:cNvPr>
          <p:cNvGraphicFramePr/>
          <p:nvPr>
            <p:extLst>
              <p:ext uri="{D42A27DB-BD31-4B8C-83A1-F6EECF244321}">
                <p14:modId xmlns:p14="http://schemas.microsoft.com/office/powerpoint/2010/main" val="3212976362"/>
              </p:ext>
            </p:extLst>
          </p:nvPr>
        </p:nvGraphicFramePr>
        <p:xfrm>
          <a:off x="983673" y="2092036"/>
          <a:ext cx="10110354" cy="46078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6284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BC30C-BBE5-D5B1-1A01-58C46A926B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41EE2B-0BC3-16E0-C7C6-854D48C9C6B8}"/>
              </a:ext>
            </a:extLst>
          </p:cNvPr>
          <p:cNvSpPr>
            <a:spLocks noGrp="1"/>
          </p:cNvSpPr>
          <p:nvPr>
            <p:ph type="title"/>
          </p:nvPr>
        </p:nvSpPr>
        <p:spPr/>
        <p:txBody>
          <a:bodyPr/>
          <a:lstStyle/>
          <a:p>
            <a:r>
              <a:rPr lang="en-GB"/>
              <a:t>Certain twenty</a:t>
            </a:r>
          </a:p>
        </p:txBody>
      </p:sp>
      <p:sp>
        <p:nvSpPr>
          <p:cNvPr id="3" name="Subtitle 2">
            <a:extLst>
              <a:ext uri="{FF2B5EF4-FFF2-40B4-BE49-F238E27FC236}">
                <a16:creationId xmlns:a16="http://schemas.microsoft.com/office/drawing/2014/main" id="{70A33626-7CAA-6C1A-4BFD-8A004BC1A6DD}"/>
              </a:ext>
            </a:extLst>
          </p:cNvPr>
          <p:cNvSpPr>
            <a:spLocks noGrp="1"/>
          </p:cNvSpPr>
          <p:nvPr>
            <p:ph type="subTitle" idx="1"/>
          </p:nvPr>
        </p:nvSpPr>
        <p:spPr>
          <a:xfrm>
            <a:off x="838199" y="1435047"/>
            <a:ext cx="4309507" cy="471176"/>
          </a:xfrm>
        </p:spPr>
        <p:txBody>
          <a:bodyPr/>
          <a:lstStyle/>
          <a:p>
            <a:r>
              <a:rPr lang="en-GB"/>
              <a:t>Results</a:t>
            </a:r>
          </a:p>
        </p:txBody>
      </p:sp>
      <p:graphicFrame>
        <p:nvGraphicFramePr>
          <p:cNvPr id="7" name="Chart 6">
            <a:extLst>
              <a:ext uri="{FF2B5EF4-FFF2-40B4-BE49-F238E27FC236}">
                <a16:creationId xmlns:a16="http://schemas.microsoft.com/office/drawing/2014/main" id="{ED906013-086D-A1C4-1356-6437DCF454AC}"/>
              </a:ext>
            </a:extLst>
          </p:cNvPr>
          <p:cNvGraphicFramePr/>
          <p:nvPr>
            <p:extLst>
              <p:ext uri="{D42A27DB-BD31-4B8C-83A1-F6EECF244321}">
                <p14:modId xmlns:p14="http://schemas.microsoft.com/office/powerpoint/2010/main" val="4259905963"/>
              </p:ext>
            </p:extLst>
          </p:nvPr>
        </p:nvGraphicFramePr>
        <p:xfrm>
          <a:off x="983673" y="2092036"/>
          <a:ext cx="10110354" cy="46078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5211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13EEC-5EA5-7F3F-9F31-D53C47FC33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5C11F8-AE90-69AD-1CA2-8A6CCC991F70}"/>
              </a:ext>
            </a:extLst>
          </p:cNvPr>
          <p:cNvSpPr>
            <a:spLocks noGrp="1"/>
          </p:cNvSpPr>
          <p:nvPr>
            <p:ph type="title"/>
          </p:nvPr>
        </p:nvSpPr>
        <p:spPr/>
        <p:txBody>
          <a:bodyPr/>
          <a:lstStyle/>
          <a:p>
            <a:r>
              <a:rPr lang="en-GB"/>
              <a:t>BERT</a:t>
            </a:r>
          </a:p>
        </p:txBody>
      </p:sp>
      <p:sp>
        <p:nvSpPr>
          <p:cNvPr id="3" name="Subtitle 2">
            <a:extLst>
              <a:ext uri="{FF2B5EF4-FFF2-40B4-BE49-F238E27FC236}">
                <a16:creationId xmlns:a16="http://schemas.microsoft.com/office/drawing/2014/main" id="{5A63FB58-A7A0-CA6F-8DC9-110935B6BB5C}"/>
              </a:ext>
            </a:extLst>
          </p:cNvPr>
          <p:cNvSpPr>
            <a:spLocks noGrp="1"/>
          </p:cNvSpPr>
          <p:nvPr>
            <p:ph type="subTitle" idx="1"/>
          </p:nvPr>
        </p:nvSpPr>
        <p:spPr/>
        <p:txBody>
          <a:bodyPr/>
          <a:lstStyle/>
          <a:p>
            <a:r>
              <a:rPr lang="en-GB"/>
              <a:t>Method</a:t>
            </a:r>
          </a:p>
        </p:txBody>
      </p:sp>
      <p:pic>
        <p:nvPicPr>
          <p:cNvPr id="6" name="Picture 5" descr="A diagram of a system&#10;&#10;AI-generated content may be incorrect.">
            <a:extLst>
              <a:ext uri="{FF2B5EF4-FFF2-40B4-BE49-F238E27FC236}">
                <a16:creationId xmlns:a16="http://schemas.microsoft.com/office/drawing/2014/main" id="{93536557-C8C2-3114-2F05-4F0F1F523A86}"/>
              </a:ext>
            </a:extLst>
          </p:cNvPr>
          <p:cNvPicPr>
            <a:picLocks noChangeAspect="1"/>
          </p:cNvPicPr>
          <p:nvPr/>
        </p:nvPicPr>
        <p:blipFill>
          <a:blip r:embed="rId3"/>
          <a:stretch>
            <a:fillRect/>
          </a:stretch>
        </p:blipFill>
        <p:spPr>
          <a:xfrm>
            <a:off x="2185556" y="2033234"/>
            <a:ext cx="7820888" cy="4172518"/>
          </a:xfrm>
          <a:prstGeom prst="roundRect">
            <a:avLst>
              <a:gd name="adj" fmla="val 4991"/>
            </a:avLst>
          </a:prstGeom>
        </p:spPr>
      </p:pic>
      <p:sp>
        <p:nvSpPr>
          <p:cNvPr id="8" name="TextBox 7">
            <a:extLst>
              <a:ext uri="{FF2B5EF4-FFF2-40B4-BE49-F238E27FC236}">
                <a16:creationId xmlns:a16="http://schemas.microsoft.com/office/drawing/2014/main" id="{9B6BD456-E542-2142-3C1A-B5B7C3156CD9}"/>
              </a:ext>
            </a:extLst>
          </p:cNvPr>
          <p:cNvSpPr txBox="1"/>
          <p:nvPr/>
        </p:nvSpPr>
        <p:spPr>
          <a:xfrm>
            <a:off x="852055" y="6261171"/>
            <a:ext cx="6096000" cy="369332"/>
          </a:xfrm>
          <a:prstGeom prst="rect">
            <a:avLst/>
          </a:prstGeom>
          <a:noFill/>
        </p:spPr>
        <p:txBody>
          <a:bodyPr wrap="square">
            <a:spAutoFit/>
          </a:bodyPr>
          <a:lstStyle/>
          <a:p>
            <a:r>
              <a:rPr lang="en-GB" dirty="0">
                <a:solidFill>
                  <a:srgbClr val="73F6FF"/>
                </a:solidFill>
                <a:latin typeface="Bierstadt" panose="020B0004020202020204" pitchFamily="34" charset="0"/>
              </a:rPr>
              <a:t>https://arxiv.org/pdf/2004.02984v2 [9]</a:t>
            </a:r>
          </a:p>
        </p:txBody>
      </p:sp>
    </p:spTree>
    <p:extLst>
      <p:ext uri="{BB962C8B-B14F-4D97-AF65-F5344CB8AC3E}">
        <p14:creationId xmlns:p14="http://schemas.microsoft.com/office/powerpoint/2010/main" val="238334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64F1C-CB57-1128-5A1D-E340E5A1A4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55CEBA-53B4-B247-790A-667D29FB0921}"/>
              </a:ext>
            </a:extLst>
          </p:cNvPr>
          <p:cNvSpPr>
            <a:spLocks noGrp="1"/>
          </p:cNvSpPr>
          <p:nvPr>
            <p:ph type="title"/>
          </p:nvPr>
        </p:nvSpPr>
        <p:spPr/>
        <p:txBody>
          <a:bodyPr/>
          <a:lstStyle/>
          <a:p>
            <a:pPr>
              <a:tabLst>
                <a:tab pos="9601200" algn="l"/>
              </a:tabLst>
            </a:pPr>
            <a:r>
              <a:rPr lang="en-CH"/>
              <a:t>Bert</a:t>
            </a:r>
            <a:endParaRPr lang="en-GB"/>
          </a:p>
        </p:txBody>
      </p:sp>
      <p:sp>
        <p:nvSpPr>
          <p:cNvPr id="3" name="Subtitle 2">
            <a:extLst>
              <a:ext uri="{FF2B5EF4-FFF2-40B4-BE49-F238E27FC236}">
                <a16:creationId xmlns:a16="http://schemas.microsoft.com/office/drawing/2014/main" id="{0794BD4C-A50A-0E65-7DC6-0E158BA43EF1}"/>
              </a:ext>
            </a:extLst>
          </p:cNvPr>
          <p:cNvSpPr>
            <a:spLocks noGrp="1"/>
          </p:cNvSpPr>
          <p:nvPr>
            <p:ph type="subTitle" idx="1"/>
          </p:nvPr>
        </p:nvSpPr>
        <p:spPr/>
        <p:txBody>
          <a:bodyPr/>
          <a:lstStyle/>
          <a:p>
            <a:r>
              <a:rPr lang="en-CH"/>
              <a:t>Results</a:t>
            </a:r>
            <a:endParaRPr lang="en-GB"/>
          </a:p>
        </p:txBody>
      </p:sp>
      <p:pic>
        <p:nvPicPr>
          <p:cNvPr id="4" name="Picture 3" descr="A graph of a heat map&#10;&#10;AI-generated content may be incorrect.">
            <a:extLst>
              <a:ext uri="{FF2B5EF4-FFF2-40B4-BE49-F238E27FC236}">
                <a16:creationId xmlns:a16="http://schemas.microsoft.com/office/drawing/2014/main" id="{330C916F-B640-CCB4-C4BB-4EA1C0F37C51}"/>
              </a:ext>
            </a:extLst>
          </p:cNvPr>
          <p:cNvPicPr>
            <a:picLocks noChangeAspect="1"/>
          </p:cNvPicPr>
          <p:nvPr/>
        </p:nvPicPr>
        <p:blipFill>
          <a:blip r:embed="rId3"/>
          <a:stretch>
            <a:fillRect/>
          </a:stretch>
        </p:blipFill>
        <p:spPr>
          <a:xfrm>
            <a:off x="2806072" y="593830"/>
            <a:ext cx="7214749" cy="5771800"/>
          </a:xfrm>
          <a:prstGeom prst="roundRect">
            <a:avLst>
              <a:gd name="adj" fmla="val 1928"/>
            </a:avLst>
          </a:prstGeom>
        </p:spPr>
      </p:pic>
    </p:spTree>
    <p:extLst>
      <p:ext uri="{BB962C8B-B14F-4D97-AF65-F5344CB8AC3E}">
        <p14:creationId xmlns:p14="http://schemas.microsoft.com/office/powerpoint/2010/main" val="161376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A738B-151B-12BE-C6E6-A5167E4FB3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3505B6-20DC-F200-8319-FA22EE31EAF9}"/>
              </a:ext>
            </a:extLst>
          </p:cNvPr>
          <p:cNvSpPr>
            <a:spLocks noGrp="1"/>
          </p:cNvSpPr>
          <p:nvPr>
            <p:ph type="title"/>
          </p:nvPr>
        </p:nvSpPr>
        <p:spPr/>
        <p:txBody>
          <a:bodyPr/>
          <a:lstStyle/>
          <a:p>
            <a:r>
              <a:rPr lang="en-GB"/>
              <a:t>Full Dataset</a:t>
            </a:r>
          </a:p>
        </p:txBody>
      </p:sp>
      <p:sp>
        <p:nvSpPr>
          <p:cNvPr id="3" name="Subtitle 2">
            <a:extLst>
              <a:ext uri="{FF2B5EF4-FFF2-40B4-BE49-F238E27FC236}">
                <a16:creationId xmlns:a16="http://schemas.microsoft.com/office/drawing/2014/main" id="{38FA1D23-DE1C-315C-6A0C-A15E5A26FC22}"/>
              </a:ext>
            </a:extLst>
          </p:cNvPr>
          <p:cNvSpPr>
            <a:spLocks noGrp="1"/>
          </p:cNvSpPr>
          <p:nvPr>
            <p:ph type="subTitle" idx="1"/>
          </p:nvPr>
        </p:nvSpPr>
        <p:spPr>
          <a:xfrm>
            <a:off x="838199" y="1435047"/>
            <a:ext cx="4309507" cy="471176"/>
          </a:xfrm>
        </p:spPr>
        <p:txBody>
          <a:bodyPr/>
          <a:lstStyle/>
          <a:p>
            <a:r>
              <a:rPr lang="en-GB"/>
              <a:t>Results</a:t>
            </a:r>
          </a:p>
        </p:txBody>
      </p:sp>
      <p:graphicFrame>
        <p:nvGraphicFramePr>
          <p:cNvPr id="7" name="Chart 6">
            <a:extLst>
              <a:ext uri="{FF2B5EF4-FFF2-40B4-BE49-F238E27FC236}">
                <a16:creationId xmlns:a16="http://schemas.microsoft.com/office/drawing/2014/main" id="{886180BF-372B-8910-CEF6-D24DF7FFEF6E}"/>
              </a:ext>
            </a:extLst>
          </p:cNvPr>
          <p:cNvGraphicFramePr/>
          <p:nvPr>
            <p:extLst>
              <p:ext uri="{D42A27DB-BD31-4B8C-83A1-F6EECF244321}">
                <p14:modId xmlns:p14="http://schemas.microsoft.com/office/powerpoint/2010/main" val="1864863904"/>
              </p:ext>
            </p:extLst>
          </p:nvPr>
        </p:nvGraphicFramePr>
        <p:xfrm>
          <a:off x="983673" y="2092036"/>
          <a:ext cx="10110354" cy="46078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82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FA6A5-F600-1D5C-BF01-3DAA63E7B9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73750F-A6C2-F1C5-6576-7BBCB82344C9}"/>
              </a:ext>
            </a:extLst>
          </p:cNvPr>
          <p:cNvSpPr>
            <a:spLocks noGrp="1"/>
          </p:cNvSpPr>
          <p:nvPr>
            <p:ph type="ctrTitle"/>
          </p:nvPr>
        </p:nvSpPr>
        <p:spPr>
          <a:xfrm>
            <a:off x="1649260" y="1524140"/>
            <a:ext cx="9144000" cy="2387600"/>
          </a:xfrm>
        </p:spPr>
        <p:txBody>
          <a:bodyPr bIns="0">
            <a:normAutofit/>
          </a:bodyPr>
          <a:lstStyle/>
          <a:p>
            <a:r>
              <a:rPr lang="en-GB" dirty="0">
                <a:latin typeface="PORTER BOLD DEMO" pitchFamily="2" charset="0"/>
              </a:rPr>
              <a:t>Comparison and Discussion</a:t>
            </a:r>
          </a:p>
        </p:txBody>
      </p:sp>
      <p:sp>
        <p:nvSpPr>
          <p:cNvPr id="3" name="Subtitle 2">
            <a:extLst>
              <a:ext uri="{FF2B5EF4-FFF2-40B4-BE49-F238E27FC236}">
                <a16:creationId xmlns:a16="http://schemas.microsoft.com/office/drawing/2014/main" id="{5FCFC830-7E70-CA91-5479-C26A0ACAD6E1}"/>
              </a:ext>
            </a:extLst>
          </p:cNvPr>
          <p:cNvSpPr>
            <a:spLocks noGrp="1"/>
          </p:cNvSpPr>
          <p:nvPr>
            <p:ph type="subTitle" idx="1"/>
          </p:nvPr>
        </p:nvSpPr>
        <p:spPr>
          <a:xfrm>
            <a:off x="1524000" y="3903539"/>
            <a:ext cx="9144000" cy="1655762"/>
          </a:xfrm>
        </p:spPr>
        <p:txBody>
          <a:bodyPr/>
          <a:lstStyle/>
          <a:p>
            <a:r>
              <a:rPr lang="en-GB" dirty="0"/>
              <a:t>Conclusion</a:t>
            </a:r>
          </a:p>
        </p:txBody>
      </p:sp>
    </p:spTree>
    <p:extLst>
      <p:ext uri="{BB962C8B-B14F-4D97-AF65-F5344CB8AC3E}">
        <p14:creationId xmlns:p14="http://schemas.microsoft.com/office/powerpoint/2010/main" val="205413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30E1F"/>
        </a:solidFill>
        <a:effectLst/>
      </p:bgPr>
    </p:bg>
    <p:spTree>
      <p:nvGrpSpPr>
        <p:cNvPr id="1" name="">
          <a:extLst>
            <a:ext uri="{FF2B5EF4-FFF2-40B4-BE49-F238E27FC236}">
              <a16:creationId xmlns:a16="http://schemas.microsoft.com/office/drawing/2014/main" id="{61CB74B8-A064-445D-FEA0-1AC6425BA5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AF5FD1-297B-6A7C-D288-61BAE6C7060F}"/>
              </a:ext>
            </a:extLst>
          </p:cNvPr>
          <p:cNvSpPr>
            <a:spLocks noGrp="1"/>
          </p:cNvSpPr>
          <p:nvPr>
            <p:ph type="title"/>
          </p:nvPr>
        </p:nvSpPr>
        <p:spPr/>
        <p:txBody>
          <a:bodyPr/>
          <a:lstStyle/>
          <a:p>
            <a:r>
              <a:rPr lang="en-GB"/>
              <a:t>Literature review</a:t>
            </a:r>
          </a:p>
        </p:txBody>
      </p:sp>
      <p:sp>
        <p:nvSpPr>
          <p:cNvPr id="3" name="Subtitle 2">
            <a:extLst>
              <a:ext uri="{FF2B5EF4-FFF2-40B4-BE49-F238E27FC236}">
                <a16:creationId xmlns:a16="http://schemas.microsoft.com/office/drawing/2014/main" id="{C6AE6E52-C2DF-FE54-E868-154307FC9D8E}"/>
              </a:ext>
            </a:extLst>
          </p:cNvPr>
          <p:cNvSpPr>
            <a:spLocks noGrp="1"/>
          </p:cNvSpPr>
          <p:nvPr>
            <p:ph type="subTitle" idx="1"/>
          </p:nvPr>
        </p:nvSpPr>
        <p:spPr/>
        <p:txBody>
          <a:bodyPr/>
          <a:lstStyle/>
          <a:p>
            <a:r>
              <a:rPr lang="en-GB"/>
              <a:t>Timeline of approaches</a:t>
            </a:r>
          </a:p>
        </p:txBody>
      </p:sp>
      <p:sp>
        <p:nvSpPr>
          <p:cNvPr id="51" name="TextBox 50">
            <a:extLst>
              <a:ext uri="{FF2B5EF4-FFF2-40B4-BE49-F238E27FC236}">
                <a16:creationId xmlns:a16="http://schemas.microsoft.com/office/drawing/2014/main" id="{480260A5-80E2-B5B8-B000-4A56FBAFB9F7}"/>
              </a:ext>
            </a:extLst>
          </p:cNvPr>
          <p:cNvSpPr txBox="1"/>
          <p:nvPr/>
        </p:nvSpPr>
        <p:spPr>
          <a:xfrm>
            <a:off x="2666841" y="4522871"/>
            <a:ext cx="2106558" cy="615553"/>
          </a:xfrm>
          <a:prstGeom prst="rect">
            <a:avLst/>
          </a:prstGeom>
          <a:noFill/>
        </p:spPr>
        <p:txBody>
          <a:bodyPr wrap="square" lIns="0" rIns="0" rtlCol="0" anchor="t">
            <a:spAutoFit/>
          </a:bodyPr>
          <a:lstStyle/>
          <a:p>
            <a:pPr algn="ctr"/>
            <a:r>
              <a:rPr lang="en-US" sz="1700" b="1">
                <a:latin typeface=""/>
              </a:rPr>
              <a:t>Classical Machine Learning with SVM</a:t>
            </a:r>
          </a:p>
        </p:txBody>
      </p:sp>
      <p:sp>
        <p:nvSpPr>
          <p:cNvPr id="55" name="TextBox 54">
            <a:extLst>
              <a:ext uri="{FF2B5EF4-FFF2-40B4-BE49-F238E27FC236}">
                <a16:creationId xmlns:a16="http://schemas.microsoft.com/office/drawing/2014/main" id="{1C83F946-3AD6-0EEA-4E4A-2B0F191D272D}"/>
              </a:ext>
            </a:extLst>
          </p:cNvPr>
          <p:cNvSpPr txBox="1"/>
          <p:nvPr/>
        </p:nvSpPr>
        <p:spPr>
          <a:xfrm>
            <a:off x="4980647" y="4628963"/>
            <a:ext cx="2106558" cy="353943"/>
          </a:xfrm>
          <a:prstGeom prst="rect">
            <a:avLst/>
          </a:prstGeom>
          <a:noFill/>
        </p:spPr>
        <p:txBody>
          <a:bodyPr wrap="square" lIns="0" rIns="0" rtlCol="0" anchor="t">
            <a:spAutoFit/>
          </a:bodyPr>
          <a:lstStyle/>
          <a:p>
            <a:pPr algn="ctr"/>
            <a:r>
              <a:rPr lang="en-US" sz="1700" b="1">
                <a:latin typeface=""/>
              </a:rPr>
              <a:t>Sentiment Features</a:t>
            </a:r>
          </a:p>
        </p:txBody>
      </p:sp>
      <p:sp>
        <p:nvSpPr>
          <p:cNvPr id="56" name="TextBox 55">
            <a:extLst>
              <a:ext uri="{FF2B5EF4-FFF2-40B4-BE49-F238E27FC236}">
                <a16:creationId xmlns:a16="http://schemas.microsoft.com/office/drawing/2014/main" id="{3FCA07E3-9C04-5984-39CA-5A0B4B550A60}"/>
              </a:ext>
            </a:extLst>
          </p:cNvPr>
          <p:cNvSpPr txBox="1"/>
          <p:nvPr/>
        </p:nvSpPr>
        <p:spPr>
          <a:xfrm>
            <a:off x="5126282" y="5162736"/>
            <a:ext cx="2038152" cy="830997"/>
          </a:xfrm>
          <a:prstGeom prst="rect">
            <a:avLst/>
          </a:prstGeom>
          <a:noFill/>
        </p:spPr>
        <p:txBody>
          <a:bodyPr wrap="square" lIns="0" rIns="0" rtlCol="0" anchor="ctr">
            <a:spAutoFit/>
          </a:bodyPr>
          <a:lstStyle/>
          <a:p>
            <a:pPr algn="ctr"/>
            <a:r>
              <a:rPr lang="en-US" sz="1200">
                <a:latin typeface=""/>
              </a:rPr>
              <a:t>“Estimating the Helpfulness and Economic Impact of Product Reviews: Mining Text and Reviewer Characteristics”</a:t>
            </a:r>
          </a:p>
        </p:txBody>
      </p:sp>
      <p:sp>
        <p:nvSpPr>
          <p:cNvPr id="59" name="TextBox 58">
            <a:extLst>
              <a:ext uri="{FF2B5EF4-FFF2-40B4-BE49-F238E27FC236}">
                <a16:creationId xmlns:a16="http://schemas.microsoft.com/office/drawing/2014/main" id="{1EF55785-284B-4730-D1E6-F9C2299F47BA}"/>
              </a:ext>
            </a:extLst>
          </p:cNvPr>
          <p:cNvSpPr txBox="1"/>
          <p:nvPr/>
        </p:nvSpPr>
        <p:spPr>
          <a:xfrm>
            <a:off x="7497404" y="4522871"/>
            <a:ext cx="2106558" cy="615553"/>
          </a:xfrm>
          <a:prstGeom prst="rect">
            <a:avLst/>
          </a:prstGeom>
          <a:noFill/>
        </p:spPr>
        <p:txBody>
          <a:bodyPr wrap="square" lIns="0" rIns="0" rtlCol="0" anchor="t">
            <a:spAutoFit/>
          </a:bodyPr>
          <a:lstStyle/>
          <a:p>
            <a:pPr algn="ctr"/>
            <a:r>
              <a:rPr lang="en-US" sz="1700" b="1">
                <a:latin typeface=""/>
              </a:rPr>
              <a:t>Transformer-Based Models (BERT)</a:t>
            </a:r>
          </a:p>
        </p:txBody>
      </p:sp>
      <p:sp>
        <p:nvSpPr>
          <p:cNvPr id="60" name="TextBox 59">
            <a:extLst>
              <a:ext uri="{FF2B5EF4-FFF2-40B4-BE49-F238E27FC236}">
                <a16:creationId xmlns:a16="http://schemas.microsoft.com/office/drawing/2014/main" id="{241CDAD3-D8B0-2A7B-7E9B-75CA7CBEBBEA}"/>
              </a:ext>
            </a:extLst>
          </p:cNvPr>
          <p:cNvSpPr txBox="1"/>
          <p:nvPr/>
        </p:nvSpPr>
        <p:spPr>
          <a:xfrm>
            <a:off x="7531607" y="5162736"/>
            <a:ext cx="2038152" cy="830997"/>
          </a:xfrm>
          <a:prstGeom prst="rect">
            <a:avLst/>
          </a:prstGeom>
          <a:noFill/>
        </p:spPr>
        <p:txBody>
          <a:bodyPr wrap="square" lIns="0" rIns="0" rtlCol="0" anchor="ctr">
            <a:spAutoFit/>
          </a:bodyPr>
          <a:lstStyle/>
          <a:p>
            <a:pPr algn="ctr"/>
            <a:r>
              <a:rPr lang="en-US" sz="1200">
                <a:latin typeface=""/>
              </a:rPr>
              <a:t>“Effectiveness of Fine-tuned BERT Model in Classification of Helpful and Unhelpful Online Customer Reviews</a:t>
            </a:r>
            <a:r>
              <a:rPr lang="en-US" sz="1200" noProof="1">
                <a:solidFill>
                  <a:schemeClr val="tx1">
                    <a:lumMod val="95000"/>
                    <a:lumOff val="5000"/>
                  </a:schemeClr>
                </a:solidFill>
                <a:latin typeface=""/>
              </a:rPr>
              <a:t>”</a:t>
            </a:r>
            <a:endParaRPr lang="en-US" sz="1200">
              <a:latin typeface=""/>
            </a:endParaRPr>
          </a:p>
        </p:txBody>
      </p:sp>
      <p:grpSp>
        <p:nvGrpSpPr>
          <p:cNvPr id="61" name="Group 60">
            <a:extLst>
              <a:ext uri="{FF2B5EF4-FFF2-40B4-BE49-F238E27FC236}">
                <a16:creationId xmlns:a16="http://schemas.microsoft.com/office/drawing/2014/main" id="{AF089830-EFB7-4F64-52DB-6E2E302738C7}"/>
              </a:ext>
            </a:extLst>
          </p:cNvPr>
          <p:cNvGrpSpPr/>
          <p:nvPr/>
        </p:nvGrpSpPr>
        <p:grpSpPr>
          <a:xfrm>
            <a:off x="2607026" y="2146726"/>
            <a:ext cx="2234930" cy="2013629"/>
            <a:chOff x="424673" y="1528895"/>
            <a:chExt cx="2234930" cy="2013629"/>
          </a:xfrm>
        </p:grpSpPr>
        <p:sp>
          <p:nvSpPr>
            <p:cNvPr id="62" name="Flowchart: Process 13">
              <a:extLst>
                <a:ext uri="{FF2B5EF4-FFF2-40B4-BE49-F238E27FC236}">
                  <a16:creationId xmlns:a16="http://schemas.microsoft.com/office/drawing/2014/main" id="{B6DAE5DC-01CA-FFA8-29BE-D652A640A818}"/>
                </a:ext>
              </a:extLst>
            </p:cNvPr>
            <p:cNvSpPr/>
            <p:nvPr/>
          </p:nvSpPr>
          <p:spPr>
            <a:xfrm>
              <a:off x="632675" y="1731860"/>
              <a:ext cx="1810184" cy="1810664"/>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8106130-5198-C94B-6C29-63824DF595E3}"/>
                </a:ext>
              </a:extLst>
            </p:cNvPr>
            <p:cNvSpPr/>
            <p:nvPr/>
          </p:nvSpPr>
          <p:spPr>
            <a:xfrm>
              <a:off x="424673" y="1528895"/>
              <a:ext cx="1810184" cy="1810664"/>
            </a:xfrm>
            <a:prstGeom prst="rect">
              <a:avLst/>
            </a:prstGeom>
            <a:noFill/>
            <a:ln w="381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15">
              <a:extLst>
                <a:ext uri="{FF2B5EF4-FFF2-40B4-BE49-F238E27FC236}">
                  <a16:creationId xmlns:a16="http://schemas.microsoft.com/office/drawing/2014/main" id="{9DFFC62F-D57C-D3F8-F288-0A8B81487198}"/>
                </a:ext>
              </a:extLst>
            </p:cNvPr>
            <p:cNvSpPr/>
            <p:nvPr/>
          </p:nvSpPr>
          <p:spPr>
            <a:xfrm rot="5400000">
              <a:off x="2366180" y="2521071"/>
              <a:ext cx="354604" cy="23224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0CF2B29B-31F4-74D1-FB39-213A72FEC24C}"/>
                </a:ext>
              </a:extLst>
            </p:cNvPr>
            <p:cNvSpPr txBox="1"/>
            <p:nvPr/>
          </p:nvSpPr>
          <p:spPr>
            <a:xfrm>
              <a:off x="883302" y="1731860"/>
              <a:ext cx="1095173" cy="584775"/>
            </a:xfrm>
            <a:prstGeom prst="rect">
              <a:avLst/>
            </a:prstGeom>
            <a:noFill/>
          </p:spPr>
          <p:txBody>
            <a:bodyPr wrap="none" rtlCol="0">
              <a:spAutoFit/>
            </a:bodyPr>
            <a:lstStyle/>
            <a:p>
              <a:pPr algn="ctr"/>
              <a:r>
                <a:rPr lang="en-US" sz="3200" b="1">
                  <a:solidFill>
                    <a:schemeClr val="tx1">
                      <a:lumMod val="85000"/>
                      <a:lumOff val="15000"/>
                    </a:schemeClr>
                  </a:solidFill>
                  <a:latin typeface=""/>
                </a:rPr>
                <a:t>2006</a:t>
              </a:r>
            </a:p>
          </p:txBody>
        </p:sp>
        <p:pic>
          <p:nvPicPr>
            <p:cNvPr id="66" name="Graphic 65" descr="Rocket with solid fill">
              <a:extLst>
                <a:ext uri="{FF2B5EF4-FFF2-40B4-BE49-F238E27FC236}">
                  <a16:creationId xmlns:a16="http://schemas.microsoft.com/office/drawing/2014/main" id="{B216D2BF-EB37-0C0A-DE34-061427769E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9351" y="2332300"/>
              <a:ext cx="735331" cy="735331"/>
            </a:xfrm>
            <a:prstGeom prst="rect">
              <a:avLst/>
            </a:prstGeom>
            <a:effectLst>
              <a:outerShdw blurRad="50800" dist="38100" dir="2700000" algn="tl" rotWithShape="0">
                <a:prstClr val="black">
                  <a:alpha val="40000"/>
                </a:prstClr>
              </a:outerShdw>
            </a:effectLst>
          </p:spPr>
        </p:pic>
      </p:grpSp>
      <p:grpSp>
        <p:nvGrpSpPr>
          <p:cNvPr id="73" name="Group 72">
            <a:extLst>
              <a:ext uri="{FF2B5EF4-FFF2-40B4-BE49-F238E27FC236}">
                <a16:creationId xmlns:a16="http://schemas.microsoft.com/office/drawing/2014/main" id="{4AD04968-0A4E-3D3C-7648-CEBD6A4B44DE}"/>
              </a:ext>
            </a:extLst>
          </p:cNvPr>
          <p:cNvGrpSpPr/>
          <p:nvPr/>
        </p:nvGrpSpPr>
        <p:grpSpPr>
          <a:xfrm>
            <a:off x="5032265" y="2175523"/>
            <a:ext cx="2235306" cy="2013629"/>
            <a:chOff x="5032265" y="1528895"/>
            <a:chExt cx="2235306" cy="2013629"/>
          </a:xfrm>
        </p:grpSpPr>
        <p:sp>
          <p:nvSpPr>
            <p:cNvPr id="74" name="Rectangle 73">
              <a:extLst>
                <a:ext uri="{FF2B5EF4-FFF2-40B4-BE49-F238E27FC236}">
                  <a16:creationId xmlns:a16="http://schemas.microsoft.com/office/drawing/2014/main" id="{410E5651-C02D-B5F3-E4D8-87B61E159113}"/>
                </a:ext>
              </a:extLst>
            </p:cNvPr>
            <p:cNvSpPr/>
            <p:nvPr/>
          </p:nvSpPr>
          <p:spPr>
            <a:xfrm>
              <a:off x="5240266" y="1731860"/>
              <a:ext cx="1810184" cy="1810664"/>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39706C1-262E-218A-8764-DFADCF1B2C42}"/>
                </a:ext>
              </a:extLst>
            </p:cNvPr>
            <p:cNvSpPr/>
            <p:nvPr/>
          </p:nvSpPr>
          <p:spPr>
            <a:xfrm>
              <a:off x="5032265" y="1528895"/>
              <a:ext cx="1810184" cy="1810664"/>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27">
              <a:extLst>
                <a:ext uri="{FF2B5EF4-FFF2-40B4-BE49-F238E27FC236}">
                  <a16:creationId xmlns:a16="http://schemas.microsoft.com/office/drawing/2014/main" id="{D8CF8242-D6A2-A6AE-0B4B-16C7AC774888}"/>
                </a:ext>
              </a:extLst>
            </p:cNvPr>
            <p:cNvSpPr/>
            <p:nvPr/>
          </p:nvSpPr>
          <p:spPr>
            <a:xfrm rot="5400000">
              <a:off x="6974148" y="2521071"/>
              <a:ext cx="354604" cy="232243"/>
            </a:xfrm>
            <a:prstGeom prst="triangl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95B11BFE-318C-E772-11D0-CD5B1435DD70}"/>
                </a:ext>
              </a:extLst>
            </p:cNvPr>
            <p:cNvSpPr txBox="1"/>
            <p:nvPr/>
          </p:nvSpPr>
          <p:spPr>
            <a:xfrm>
              <a:off x="5499596" y="1731860"/>
              <a:ext cx="1072538" cy="584775"/>
            </a:xfrm>
            <a:prstGeom prst="rect">
              <a:avLst/>
            </a:prstGeom>
            <a:noFill/>
          </p:spPr>
          <p:txBody>
            <a:bodyPr wrap="none" rtlCol="0">
              <a:spAutoFit/>
            </a:bodyPr>
            <a:lstStyle/>
            <a:p>
              <a:pPr algn="ctr"/>
              <a:r>
                <a:rPr lang="en-US" sz="3200" b="1">
                  <a:solidFill>
                    <a:schemeClr val="tx1">
                      <a:lumMod val="85000"/>
                      <a:lumOff val="15000"/>
                    </a:schemeClr>
                  </a:solidFill>
                  <a:latin typeface=""/>
                </a:rPr>
                <a:t>2011</a:t>
              </a:r>
            </a:p>
          </p:txBody>
        </p:sp>
        <p:pic>
          <p:nvPicPr>
            <p:cNvPr id="78" name="Graphic 4" descr="Bullseye">
              <a:extLst>
                <a:ext uri="{FF2B5EF4-FFF2-40B4-BE49-F238E27FC236}">
                  <a16:creationId xmlns:a16="http://schemas.microsoft.com/office/drawing/2014/main" id="{E539D0C0-AADC-7F85-80A5-28EC661F0D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66261" y="2363736"/>
              <a:ext cx="735331" cy="735331"/>
            </a:xfrm>
            <a:prstGeom prst="rect">
              <a:avLst/>
            </a:prstGeom>
            <a:effectLst>
              <a:outerShdw blurRad="50800" dist="38100" dir="2700000" algn="tl" rotWithShape="0">
                <a:prstClr val="black">
                  <a:alpha val="40000"/>
                </a:prstClr>
              </a:outerShdw>
            </a:effectLst>
          </p:spPr>
        </p:pic>
      </p:grpSp>
      <p:grpSp>
        <p:nvGrpSpPr>
          <p:cNvPr id="4" name="Group 3">
            <a:extLst>
              <a:ext uri="{FF2B5EF4-FFF2-40B4-BE49-F238E27FC236}">
                <a16:creationId xmlns:a16="http://schemas.microsoft.com/office/drawing/2014/main" id="{E3419083-A2C2-4C80-63AC-62BBBCCC6430}"/>
              </a:ext>
            </a:extLst>
          </p:cNvPr>
          <p:cNvGrpSpPr/>
          <p:nvPr/>
        </p:nvGrpSpPr>
        <p:grpSpPr>
          <a:xfrm>
            <a:off x="7423301" y="2136653"/>
            <a:ext cx="2018186" cy="2023702"/>
            <a:chOff x="7423301" y="2136653"/>
            <a:chExt cx="2018186" cy="2023702"/>
          </a:xfrm>
        </p:grpSpPr>
        <p:grpSp>
          <p:nvGrpSpPr>
            <p:cNvPr id="85" name="Group 84">
              <a:extLst>
                <a:ext uri="{FF2B5EF4-FFF2-40B4-BE49-F238E27FC236}">
                  <a16:creationId xmlns:a16="http://schemas.microsoft.com/office/drawing/2014/main" id="{F830C92D-AFEE-C8C5-879F-AB3842B58224}"/>
                </a:ext>
              </a:extLst>
            </p:cNvPr>
            <p:cNvGrpSpPr/>
            <p:nvPr/>
          </p:nvGrpSpPr>
          <p:grpSpPr>
            <a:xfrm>
              <a:off x="7423301" y="2136653"/>
              <a:ext cx="2018186" cy="2023702"/>
              <a:chOff x="9639857" y="1518822"/>
              <a:chExt cx="2018186" cy="2023702"/>
            </a:xfrm>
          </p:grpSpPr>
          <p:sp>
            <p:nvSpPr>
              <p:cNvPr id="86" name="Rectangle 85">
                <a:extLst>
                  <a:ext uri="{FF2B5EF4-FFF2-40B4-BE49-F238E27FC236}">
                    <a16:creationId xmlns:a16="http://schemas.microsoft.com/office/drawing/2014/main" id="{F471F0D0-5F34-52A5-F5C3-A790A980C788}"/>
                  </a:ext>
                </a:extLst>
              </p:cNvPr>
              <p:cNvSpPr/>
              <p:nvPr/>
            </p:nvSpPr>
            <p:spPr>
              <a:xfrm>
                <a:off x="9847859" y="1731860"/>
                <a:ext cx="1810184" cy="181066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30F5FDBA-23D3-8330-4CB1-3C415087244C}"/>
                  </a:ext>
                </a:extLst>
              </p:cNvPr>
              <p:cNvSpPr/>
              <p:nvPr/>
            </p:nvSpPr>
            <p:spPr>
              <a:xfrm>
                <a:off x="9639857" y="1518822"/>
                <a:ext cx="1810184" cy="1810664"/>
              </a:xfrm>
              <a:prstGeom prst="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36DDD2D0-654C-A924-C943-643106F431B4}"/>
                  </a:ext>
                </a:extLst>
              </p:cNvPr>
              <p:cNvSpPr txBox="1"/>
              <p:nvPr/>
            </p:nvSpPr>
            <p:spPr>
              <a:xfrm>
                <a:off x="10093252" y="1731860"/>
                <a:ext cx="1095173" cy="584775"/>
              </a:xfrm>
              <a:prstGeom prst="rect">
                <a:avLst/>
              </a:prstGeom>
              <a:noFill/>
            </p:spPr>
            <p:txBody>
              <a:bodyPr wrap="none" rtlCol="0">
                <a:spAutoFit/>
              </a:bodyPr>
              <a:lstStyle/>
              <a:p>
                <a:pPr algn="ctr"/>
                <a:r>
                  <a:rPr lang="en-US" sz="3200" b="1">
                    <a:solidFill>
                      <a:schemeClr val="tx1">
                        <a:lumMod val="85000"/>
                        <a:lumOff val="15000"/>
                      </a:schemeClr>
                    </a:solidFill>
                    <a:latin typeface=""/>
                  </a:rPr>
                  <a:t>2022</a:t>
                </a:r>
              </a:p>
            </p:txBody>
          </p:sp>
        </p:grpSp>
        <p:pic>
          <p:nvPicPr>
            <p:cNvPr id="91" name="Graphic 90" descr="Puzzle">
              <a:extLst>
                <a:ext uri="{FF2B5EF4-FFF2-40B4-BE49-F238E27FC236}">
                  <a16:creationId xmlns:a16="http://schemas.microsoft.com/office/drawing/2014/main" id="{95C753E3-E7ED-288F-2F63-ED60F97AA0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56616" y="3010363"/>
              <a:ext cx="735331" cy="735331"/>
            </a:xfrm>
            <a:prstGeom prst="rect">
              <a:avLst/>
            </a:prstGeom>
            <a:effectLst>
              <a:outerShdw blurRad="50800" dist="38100" dir="2700000" algn="tl" rotWithShape="0">
                <a:prstClr val="black">
                  <a:alpha val="40000"/>
                </a:prstClr>
              </a:outerShdw>
            </a:effectLst>
          </p:spPr>
        </p:pic>
      </p:grpSp>
      <p:sp>
        <p:nvSpPr>
          <p:cNvPr id="5" name="TextBox 4">
            <a:extLst>
              <a:ext uri="{FF2B5EF4-FFF2-40B4-BE49-F238E27FC236}">
                <a16:creationId xmlns:a16="http://schemas.microsoft.com/office/drawing/2014/main" id="{4A95EE2E-1EB9-4DB0-F9AD-F85337772A13}"/>
              </a:ext>
            </a:extLst>
          </p:cNvPr>
          <p:cNvSpPr txBox="1"/>
          <p:nvPr/>
        </p:nvSpPr>
        <p:spPr>
          <a:xfrm>
            <a:off x="2701044" y="5166642"/>
            <a:ext cx="2038152" cy="461665"/>
          </a:xfrm>
          <a:prstGeom prst="rect">
            <a:avLst/>
          </a:prstGeom>
          <a:noFill/>
        </p:spPr>
        <p:txBody>
          <a:bodyPr wrap="square" lIns="0" rIns="0" rtlCol="0" anchor="ctr">
            <a:spAutoFit/>
          </a:bodyPr>
          <a:lstStyle/>
          <a:p>
            <a:pPr algn="ctr"/>
            <a:r>
              <a:rPr lang="en-US" sz="1200" noProof="1">
                <a:solidFill>
                  <a:schemeClr val="tx1">
                    <a:lumMod val="95000"/>
                    <a:lumOff val="5000"/>
                  </a:schemeClr>
                </a:solidFill>
                <a:latin typeface=""/>
              </a:rPr>
              <a:t>“Automatically Assessing Review Helpfulness”</a:t>
            </a:r>
          </a:p>
        </p:txBody>
      </p:sp>
    </p:spTree>
    <p:extLst>
      <p:ext uri="{BB962C8B-B14F-4D97-AF65-F5344CB8AC3E}">
        <p14:creationId xmlns:p14="http://schemas.microsoft.com/office/powerpoint/2010/main" val="1966619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199F1C-48F9-5DCC-64AA-5168D0FCD174}"/>
              </a:ext>
            </a:extLst>
          </p:cNvPr>
          <p:cNvSpPr txBox="1">
            <a:spLocks/>
          </p:cNvSpPr>
          <p:nvPr/>
        </p:nvSpPr>
        <p:spPr>
          <a:xfrm>
            <a:off x="838199" y="492370"/>
            <a:ext cx="10515600" cy="92067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Porter Bold DEMO" pitchFamily="2" charset="0"/>
                <a:ea typeface="+mj-ea"/>
                <a:cs typeface="+mj-cs"/>
              </a:defRPr>
            </a:lvl1pPr>
          </a:lstStyle>
          <a:p>
            <a:r>
              <a:rPr lang="en-GB" dirty="0"/>
              <a:t>Results Comparison</a:t>
            </a:r>
          </a:p>
        </p:txBody>
      </p:sp>
      <p:sp>
        <p:nvSpPr>
          <p:cNvPr id="5" name="Subtitle 2">
            <a:extLst>
              <a:ext uri="{FF2B5EF4-FFF2-40B4-BE49-F238E27FC236}">
                <a16:creationId xmlns:a16="http://schemas.microsoft.com/office/drawing/2014/main" id="{45627E4A-F3BF-7A5B-9B6E-F8850D163082}"/>
              </a:ext>
            </a:extLst>
          </p:cNvPr>
          <p:cNvSpPr txBox="1">
            <a:spLocks/>
          </p:cNvSpPr>
          <p:nvPr/>
        </p:nvSpPr>
        <p:spPr>
          <a:xfrm>
            <a:off x="838199" y="1322313"/>
            <a:ext cx="4309507" cy="4711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Bierstadt" panose="020B0004020202020204" pitchFamily="34" charset="0"/>
                <a:ea typeface="+mn-ea"/>
                <a:cs typeface="Beirut" pitchFamily="2"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rgbClr val="73F6FF"/>
                </a:solidFill>
                <a:latin typeface="Porter Bold DEMO" panose="020B0604020202020204" pitchFamily="2" charset="0"/>
              </a:rPr>
              <a:t>Other Research</a:t>
            </a:r>
          </a:p>
        </p:txBody>
      </p:sp>
      <p:graphicFrame>
        <p:nvGraphicFramePr>
          <p:cNvPr id="6" name="Chart 5">
            <a:extLst>
              <a:ext uri="{FF2B5EF4-FFF2-40B4-BE49-F238E27FC236}">
                <a16:creationId xmlns:a16="http://schemas.microsoft.com/office/drawing/2014/main" id="{81192395-0AC7-E9C0-B17C-ABB5348BD9EE}"/>
              </a:ext>
            </a:extLst>
          </p:cNvPr>
          <p:cNvGraphicFramePr/>
          <p:nvPr>
            <p:extLst>
              <p:ext uri="{D42A27DB-BD31-4B8C-83A1-F6EECF244321}">
                <p14:modId xmlns:p14="http://schemas.microsoft.com/office/powerpoint/2010/main" val="416244635"/>
              </p:ext>
            </p:extLst>
          </p:nvPr>
        </p:nvGraphicFramePr>
        <p:xfrm>
          <a:off x="983673" y="2092036"/>
          <a:ext cx="10110354" cy="46078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932888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72004-3E66-A313-3DAD-E4E96B34FDBB}"/>
              </a:ext>
            </a:extLst>
          </p:cNvPr>
          <p:cNvSpPr txBox="1">
            <a:spLocks/>
          </p:cNvSpPr>
          <p:nvPr/>
        </p:nvSpPr>
        <p:spPr>
          <a:xfrm>
            <a:off x="838199" y="492370"/>
            <a:ext cx="10515600" cy="92067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Porter Bold DEMO" pitchFamily="2" charset="0"/>
                <a:ea typeface="+mj-ea"/>
                <a:cs typeface="+mj-cs"/>
              </a:defRPr>
            </a:lvl1pPr>
          </a:lstStyle>
          <a:p>
            <a:r>
              <a:rPr lang="en-GB" dirty="0"/>
              <a:t>Discussion</a:t>
            </a:r>
          </a:p>
        </p:txBody>
      </p:sp>
      <p:sp>
        <p:nvSpPr>
          <p:cNvPr id="3" name="Subtitle 2">
            <a:extLst>
              <a:ext uri="{FF2B5EF4-FFF2-40B4-BE49-F238E27FC236}">
                <a16:creationId xmlns:a16="http://schemas.microsoft.com/office/drawing/2014/main" id="{A0A47B6D-9106-1B5F-1225-F0CC63975E47}"/>
              </a:ext>
            </a:extLst>
          </p:cNvPr>
          <p:cNvSpPr txBox="1">
            <a:spLocks/>
          </p:cNvSpPr>
          <p:nvPr/>
        </p:nvSpPr>
        <p:spPr>
          <a:xfrm>
            <a:off x="838199" y="1322313"/>
            <a:ext cx="4309507" cy="4711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Bierstadt" panose="020B0004020202020204" pitchFamily="34" charset="0"/>
                <a:ea typeface="+mn-ea"/>
                <a:cs typeface="Beirut" pitchFamily="2"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rgbClr val="73F6FF"/>
                </a:solidFill>
                <a:latin typeface="Porter Bold DEMO" panose="020B0604020202020204" pitchFamily="2" charset="0"/>
              </a:rPr>
              <a:t>And Limitations</a:t>
            </a:r>
          </a:p>
        </p:txBody>
      </p:sp>
      <p:sp>
        <p:nvSpPr>
          <p:cNvPr id="4" name="Rounded Rectangle 3">
            <a:extLst>
              <a:ext uri="{FF2B5EF4-FFF2-40B4-BE49-F238E27FC236}">
                <a16:creationId xmlns:a16="http://schemas.microsoft.com/office/drawing/2014/main" id="{A6BA06F4-2A66-7F75-979D-90FF3C3A2444}"/>
              </a:ext>
            </a:extLst>
          </p:cNvPr>
          <p:cNvSpPr/>
          <p:nvPr/>
        </p:nvSpPr>
        <p:spPr>
          <a:xfrm>
            <a:off x="838199" y="1962679"/>
            <a:ext cx="7980124" cy="920671"/>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
              </a:rPr>
              <a:t>Our results have </a:t>
            </a:r>
            <a:r>
              <a:rPr lang="en-GB" b="1" dirty="0">
                <a:latin typeface=""/>
              </a:rPr>
              <a:t>large MAE / MSE </a:t>
            </a:r>
            <a:r>
              <a:rPr lang="en-GB" dirty="0">
                <a:latin typeface=""/>
              </a:rPr>
              <a:t>than previous research: however, important to note that this research was conducted on different Amazon Review Data Sets (not movies)</a:t>
            </a:r>
          </a:p>
        </p:txBody>
      </p:sp>
      <p:sp>
        <p:nvSpPr>
          <p:cNvPr id="5" name="Rounded Rectangle 3">
            <a:extLst>
              <a:ext uri="{FF2B5EF4-FFF2-40B4-BE49-F238E27FC236}">
                <a16:creationId xmlns:a16="http://schemas.microsoft.com/office/drawing/2014/main" id="{77E9B52E-C2E0-4925-1119-FA3317FBD4DD}"/>
              </a:ext>
            </a:extLst>
          </p:cNvPr>
          <p:cNvSpPr/>
          <p:nvPr/>
        </p:nvSpPr>
        <p:spPr>
          <a:xfrm>
            <a:off x="838199" y="3173068"/>
            <a:ext cx="7980124" cy="920671"/>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
              </a:rPr>
              <a:t>Only NN w/ Text, Quantile Regression, and BERT seem to avoid overfitting at edges</a:t>
            </a:r>
          </a:p>
        </p:txBody>
      </p:sp>
      <p:sp>
        <p:nvSpPr>
          <p:cNvPr id="6" name="Rounded Rectangle 3">
            <a:extLst>
              <a:ext uri="{FF2B5EF4-FFF2-40B4-BE49-F238E27FC236}">
                <a16:creationId xmlns:a16="http://schemas.microsoft.com/office/drawing/2014/main" id="{F357C6F0-C4CF-7061-DBAD-451A105A43EA}"/>
              </a:ext>
            </a:extLst>
          </p:cNvPr>
          <p:cNvSpPr/>
          <p:nvPr/>
        </p:nvSpPr>
        <p:spPr>
          <a:xfrm>
            <a:off x="838199" y="4383457"/>
            <a:ext cx="7980124" cy="920671"/>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
              </a:rPr>
              <a:t>Using a </a:t>
            </a:r>
            <a:r>
              <a:rPr lang="en-GB" b="1" dirty="0">
                <a:latin typeface=""/>
              </a:rPr>
              <a:t>non-weighted </a:t>
            </a:r>
            <a:r>
              <a:rPr lang="en-GB" dirty="0">
                <a:latin typeface=""/>
              </a:rPr>
              <a:t>Quantile Regression for </a:t>
            </a:r>
            <a:r>
              <a:rPr lang="en-GB" b="1" dirty="0">
                <a:latin typeface=""/>
              </a:rPr>
              <a:t>non-weighted </a:t>
            </a:r>
            <a:r>
              <a:rPr lang="en-GB" dirty="0">
                <a:latin typeface=""/>
              </a:rPr>
              <a:t>MAE may yield different results</a:t>
            </a:r>
          </a:p>
        </p:txBody>
      </p:sp>
      <p:sp>
        <p:nvSpPr>
          <p:cNvPr id="7" name="Rounded Rectangle 3">
            <a:extLst>
              <a:ext uri="{FF2B5EF4-FFF2-40B4-BE49-F238E27FC236}">
                <a16:creationId xmlns:a16="http://schemas.microsoft.com/office/drawing/2014/main" id="{7476F804-FB1A-14F1-12B4-90732C81ADA9}"/>
              </a:ext>
            </a:extLst>
          </p:cNvPr>
          <p:cNvSpPr/>
          <p:nvPr/>
        </p:nvSpPr>
        <p:spPr>
          <a:xfrm>
            <a:off x="838199" y="5549361"/>
            <a:ext cx="7980124" cy="920671"/>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
              </a:rPr>
              <a:t>NN w/ Text seems like best model: however, </a:t>
            </a:r>
            <a:r>
              <a:rPr lang="en-GB" b="1" dirty="0">
                <a:latin typeface=""/>
              </a:rPr>
              <a:t>BERT</a:t>
            </a:r>
            <a:r>
              <a:rPr lang="en-GB" dirty="0">
                <a:latin typeface=""/>
              </a:rPr>
              <a:t> is in close second place, and was </a:t>
            </a:r>
            <a:r>
              <a:rPr lang="en-GB" b="1" dirty="0">
                <a:latin typeface=""/>
              </a:rPr>
              <a:t>only trained on 3% of the data</a:t>
            </a:r>
          </a:p>
        </p:txBody>
      </p:sp>
      <p:pic>
        <p:nvPicPr>
          <p:cNvPr id="9" name="Graphic 8" descr="Lecturer with solid fill">
            <a:extLst>
              <a:ext uri="{FF2B5EF4-FFF2-40B4-BE49-F238E27FC236}">
                <a16:creationId xmlns:a16="http://schemas.microsoft.com/office/drawing/2014/main" id="{BD911541-94D0-FFD6-8E9E-67BAEBE1FB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18323" y="2270549"/>
            <a:ext cx="3156196" cy="3156196"/>
          </a:xfrm>
          <a:prstGeom prst="rect">
            <a:avLst/>
          </a:prstGeom>
        </p:spPr>
      </p:pic>
    </p:spTree>
    <p:extLst>
      <p:ext uri="{BB962C8B-B14F-4D97-AF65-F5344CB8AC3E}">
        <p14:creationId xmlns:p14="http://schemas.microsoft.com/office/powerpoint/2010/main" val="241487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CC747-940D-A0F1-7C39-767D7D3CED6F}"/>
              </a:ext>
            </a:extLst>
          </p:cNvPr>
          <p:cNvSpPr txBox="1">
            <a:spLocks/>
          </p:cNvSpPr>
          <p:nvPr/>
        </p:nvSpPr>
        <p:spPr>
          <a:xfrm>
            <a:off x="838199" y="492370"/>
            <a:ext cx="10515600" cy="92067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Porter Bold DEMO" pitchFamily="2" charset="0"/>
                <a:ea typeface="+mj-ea"/>
                <a:cs typeface="+mj-cs"/>
              </a:defRPr>
            </a:lvl1pPr>
          </a:lstStyle>
          <a:p>
            <a:r>
              <a:rPr lang="en-GB" dirty="0"/>
              <a:t>Future work</a:t>
            </a:r>
          </a:p>
        </p:txBody>
      </p:sp>
      <p:sp>
        <p:nvSpPr>
          <p:cNvPr id="4" name="Rounded Rectangle 3">
            <a:extLst>
              <a:ext uri="{FF2B5EF4-FFF2-40B4-BE49-F238E27FC236}">
                <a16:creationId xmlns:a16="http://schemas.microsoft.com/office/drawing/2014/main" id="{10190A38-EB7F-4191-C138-30CB48B7904F}"/>
              </a:ext>
            </a:extLst>
          </p:cNvPr>
          <p:cNvSpPr/>
          <p:nvPr/>
        </p:nvSpPr>
        <p:spPr>
          <a:xfrm>
            <a:off x="4484317" y="1813875"/>
            <a:ext cx="7302673" cy="920671"/>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
              </a:rPr>
              <a:t>BERT was only trained on 3% of the dataset: increasing this will </a:t>
            </a:r>
            <a:r>
              <a:rPr lang="en-GB" b="1" dirty="0">
                <a:latin typeface=""/>
              </a:rPr>
              <a:t>potentially generate better results </a:t>
            </a:r>
            <a:r>
              <a:rPr lang="en-GB" dirty="0">
                <a:latin typeface=""/>
              </a:rPr>
              <a:t>than NN w/ Text model</a:t>
            </a:r>
          </a:p>
        </p:txBody>
      </p:sp>
      <p:sp>
        <p:nvSpPr>
          <p:cNvPr id="5" name="Rounded Rectangle 3">
            <a:extLst>
              <a:ext uri="{FF2B5EF4-FFF2-40B4-BE49-F238E27FC236}">
                <a16:creationId xmlns:a16="http://schemas.microsoft.com/office/drawing/2014/main" id="{34CDA667-3849-8D5E-39B8-0FF2CDD1AE67}"/>
              </a:ext>
            </a:extLst>
          </p:cNvPr>
          <p:cNvSpPr/>
          <p:nvPr/>
        </p:nvSpPr>
        <p:spPr>
          <a:xfrm>
            <a:off x="4484317" y="3043514"/>
            <a:ext cx="7302673" cy="920671"/>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latin typeface=""/>
              </a:rPr>
              <a:t>Other smoothing methods </a:t>
            </a:r>
            <a:r>
              <a:rPr lang="en-GB" dirty="0">
                <a:latin typeface=""/>
              </a:rPr>
              <a:t>than Laplace Smoothing could be implemented for the Quantile Regression model: these would likely have the largest effect for the Full Dataset (not Certain 20)</a:t>
            </a:r>
          </a:p>
        </p:txBody>
      </p:sp>
      <p:sp>
        <p:nvSpPr>
          <p:cNvPr id="6" name="Rounded Rectangle 3">
            <a:extLst>
              <a:ext uri="{FF2B5EF4-FFF2-40B4-BE49-F238E27FC236}">
                <a16:creationId xmlns:a16="http://schemas.microsoft.com/office/drawing/2014/main" id="{ADD49CA1-89CD-2B01-3A80-EE4CDCA1F423}"/>
              </a:ext>
            </a:extLst>
          </p:cNvPr>
          <p:cNvSpPr/>
          <p:nvPr/>
        </p:nvSpPr>
        <p:spPr>
          <a:xfrm>
            <a:off x="4484316" y="4273153"/>
            <a:ext cx="7302673" cy="920671"/>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
              </a:rPr>
              <a:t>A method could be implemented to help minimise the effect of the </a:t>
            </a:r>
            <a:r>
              <a:rPr lang="en-GB" b="1" dirty="0">
                <a:latin typeface=""/>
              </a:rPr>
              <a:t>popularity-based rankings </a:t>
            </a:r>
            <a:r>
              <a:rPr lang="en-GB" dirty="0">
                <a:latin typeface=""/>
              </a:rPr>
              <a:t>on Amazon movie products</a:t>
            </a:r>
          </a:p>
        </p:txBody>
      </p:sp>
      <p:sp>
        <p:nvSpPr>
          <p:cNvPr id="7" name="Rounded Rectangle 3">
            <a:extLst>
              <a:ext uri="{FF2B5EF4-FFF2-40B4-BE49-F238E27FC236}">
                <a16:creationId xmlns:a16="http://schemas.microsoft.com/office/drawing/2014/main" id="{8A891046-5E9C-94EC-F9A4-126D9CA7E7D9}"/>
              </a:ext>
            </a:extLst>
          </p:cNvPr>
          <p:cNvSpPr/>
          <p:nvPr/>
        </p:nvSpPr>
        <p:spPr>
          <a:xfrm>
            <a:off x="4484315" y="5502792"/>
            <a:ext cx="7302673" cy="920671"/>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
              </a:rPr>
              <a:t>This investigation could be repeated with a dataset collected </a:t>
            </a:r>
            <a:r>
              <a:rPr lang="en-GB" b="1" dirty="0">
                <a:latin typeface=""/>
              </a:rPr>
              <a:t>closer to the present</a:t>
            </a:r>
            <a:r>
              <a:rPr lang="en-GB" dirty="0">
                <a:latin typeface=""/>
              </a:rPr>
              <a:t>, as the dataset utilised only runs until 2012</a:t>
            </a:r>
          </a:p>
        </p:txBody>
      </p:sp>
      <p:pic>
        <p:nvPicPr>
          <p:cNvPr id="8" name="Graphic 7" descr="Woozy face with solid fill with solid fill">
            <a:extLst>
              <a:ext uri="{FF2B5EF4-FFF2-40B4-BE49-F238E27FC236}">
                <a16:creationId xmlns:a16="http://schemas.microsoft.com/office/drawing/2014/main" id="{49CA9446-72BB-7593-029F-DD80A421D2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0440" y="2870810"/>
            <a:ext cx="2799149" cy="2799149"/>
          </a:xfrm>
          <a:prstGeom prst="rect">
            <a:avLst/>
          </a:prstGeom>
        </p:spPr>
      </p:pic>
      <p:pic>
        <p:nvPicPr>
          <p:cNvPr id="9" name="Graphic 8" descr="Help with solid fill">
            <a:extLst>
              <a:ext uri="{FF2B5EF4-FFF2-40B4-BE49-F238E27FC236}">
                <a16:creationId xmlns:a16="http://schemas.microsoft.com/office/drawing/2014/main" id="{FFB8CEE2-BE84-695E-E9E8-098A3A9DBF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40897">
            <a:off x="1913492" y="1856363"/>
            <a:ext cx="1875645" cy="1875645"/>
          </a:xfrm>
          <a:prstGeom prst="rect">
            <a:avLst/>
          </a:prstGeom>
        </p:spPr>
      </p:pic>
    </p:spTree>
    <p:extLst>
      <p:ext uri="{BB962C8B-B14F-4D97-AF65-F5344CB8AC3E}">
        <p14:creationId xmlns:p14="http://schemas.microsoft.com/office/powerpoint/2010/main" val="285245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D78F-F7F7-7862-C3A6-D5D082E3A7AC}"/>
              </a:ext>
            </a:extLst>
          </p:cNvPr>
          <p:cNvSpPr txBox="1">
            <a:spLocks/>
          </p:cNvSpPr>
          <p:nvPr/>
        </p:nvSpPr>
        <p:spPr>
          <a:xfrm>
            <a:off x="1686837" y="2265194"/>
            <a:ext cx="9144000" cy="1565464"/>
          </a:xfrm>
          <a:prstGeom prst="rect">
            <a:avLst/>
          </a:prstGeom>
        </p:spPr>
        <p:txBody>
          <a:bodyPr bIns="0">
            <a:normAutofit/>
          </a:bodyPr>
          <a:lstStyle>
            <a:lvl1pPr algn="l" defTabSz="914400" rtl="0" eaLnBrk="1" latinLnBrk="0" hangingPunct="1">
              <a:lnSpc>
                <a:spcPct val="90000"/>
              </a:lnSpc>
              <a:spcBef>
                <a:spcPct val="0"/>
              </a:spcBef>
              <a:buNone/>
              <a:defRPr sz="4400" b="1" i="0" kern="1200">
                <a:solidFill>
                  <a:schemeClr val="tx1"/>
                </a:solidFill>
                <a:latin typeface="Porter Bold DEMO" pitchFamily="2" charset="0"/>
                <a:ea typeface="+mj-ea"/>
                <a:cs typeface="+mj-cs"/>
              </a:defRPr>
            </a:lvl1pPr>
          </a:lstStyle>
          <a:p>
            <a:pPr algn="ctr"/>
            <a:r>
              <a:rPr lang="en-GB" dirty="0"/>
              <a:t>Declaration of Originality</a:t>
            </a:r>
          </a:p>
        </p:txBody>
      </p:sp>
      <p:sp>
        <p:nvSpPr>
          <p:cNvPr id="3" name="Subtitle 2">
            <a:extLst>
              <a:ext uri="{FF2B5EF4-FFF2-40B4-BE49-F238E27FC236}">
                <a16:creationId xmlns:a16="http://schemas.microsoft.com/office/drawing/2014/main" id="{76ABB6E8-82E6-4C72-9622-5D586E8BCF42}"/>
              </a:ext>
            </a:extLst>
          </p:cNvPr>
          <p:cNvSpPr txBox="1">
            <a:spLocks/>
          </p:cNvSpPr>
          <p:nvPr/>
        </p:nvSpPr>
        <p:spPr>
          <a:xfrm>
            <a:off x="1523999" y="3699456"/>
            <a:ext cx="9469677" cy="1655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Bierstadt" panose="020B0004020202020204" pitchFamily="34" charset="0"/>
                <a:ea typeface="+mn-ea"/>
                <a:cs typeface="Beirut" pitchFamily="2"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solidFill>
                  <a:srgbClr val="73F6FF"/>
                </a:solidFill>
                <a:latin typeface="Porter Bold DEMO" panose="020B0604020202020204" pitchFamily="2" charset="0"/>
              </a:rPr>
              <a:t>We, Ferdinand Brunne, Oliver King, Brian Funk, and Silvan Metzker, declare that this project is entirely our own piece of work.</a:t>
            </a:r>
          </a:p>
        </p:txBody>
      </p:sp>
    </p:spTree>
    <p:extLst>
      <p:ext uri="{BB962C8B-B14F-4D97-AF65-F5344CB8AC3E}">
        <p14:creationId xmlns:p14="http://schemas.microsoft.com/office/powerpoint/2010/main" val="36361350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A8E7B-407B-2C6E-A7E2-662C3C9F2EBD}"/>
              </a:ext>
            </a:extLst>
          </p:cNvPr>
          <p:cNvSpPr>
            <a:spLocks noGrp="1"/>
          </p:cNvSpPr>
          <p:nvPr>
            <p:ph type="title"/>
          </p:nvPr>
        </p:nvSpPr>
        <p:spPr/>
        <p:txBody>
          <a:bodyPr/>
          <a:lstStyle/>
          <a:p>
            <a:r>
              <a:rPr lang="en-GB"/>
              <a:t>References</a:t>
            </a:r>
          </a:p>
        </p:txBody>
      </p:sp>
      <p:sp>
        <p:nvSpPr>
          <p:cNvPr id="4" name="TextBox 3">
            <a:extLst>
              <a:ext uri="{FF2B5EF4-FFF2-40B4-BE49-F238E27FC236}">
                <a16:creationId xmlns:a16="http://schemas.microsoft.com/office/drawing/2014/main" id="{EC061E39-15FA-E64C-6E9E-7CE08569A31A}"/>
              </a:ext>
            </a:extLst>
          </p:cNvPr>
          <p:cNvSpPr txBox="1"/>
          <p:nvPr/>
        </p:nvSpPr>
        <p:spPr>
          <a:xfrm>
            <a:off x="838199" y="2357260"/>
            <a:ext cx="10698272" cy="830997"/>
          </a:xfrm>
          <a:prstGeom prst="rect">
            <a:avLst/>
          </a:prstGeom>
          <a:noFill/>
        </p:spPr>
        <p:txBody>
          <a:bodyPr wrap="square">
            <a:spAutoFit/>
          </a:bodyPr>
          <a:lstStyle/>
          <a:p>
            <a:r>
              <a:rPr lang="en-GB" sz="1600">
                <a:solidFill>
                  <a:srgbClr val="73F6FF"/>
                </a:solidFill>
                <a:latin typeface=""/>
              </a:rPr>
              <a:t>[2] World Record Academy, “World's Largest Online Retailer and Marketplace”, https://www.worldrecordacademy.org/2024/11/worlds-largest-online-retailer-and-marketplace-world-record-set-by-amazon-424452,  Nov. 2024. [Accessed 11 May 2025]</a:t>
            </a:r>
          </a:p>
        </p:txBody>
      </p:sp>
      <p:sp>
        <p:nvSpPr>
          <p:cNvPr id="5" name="TextBox 4">
            <a:extLst>
              <a:ext uri="{FF2B5EF4-FFF2-40B4-BE49-F238E27FC236}">
                <a16:creationId xmlns:a16="http://schemas.microsoft.com/office/drawing/2014/main" id="{34A26E54-909F-3F49-0530-2CC056E29967}"/>
              </a:ext>
            </a:extLst>
          </p:cNvPr>
          <p:cNvSpPr txBox="1"/>
          <p:nvPr/>
        </p:nvSpPr>
        <p:spPr>
          <a:xfrm>
            <a:off x="838199" y="1611376"/>
            <a:ext cx="10698272" cy="584775"/>
          </a:xfrm>
          <a:prstGeom prst="rect">
            <a:avLst/>
          </a:prstGeom>
          <a:noFill/>
        </p:spPr>
        <p:txBody>
          <a:bodyPr wrap="square">
            <a:spAutoFit/>
          </a:bodyPr>
          <a:lstStyle/>
          <a:p>
            <a:r>
              <a:rPr lang="en-GB" sz="1600">
                <a:solidFill>
                  <a:srgbClr val="73F6FF"/>
                </a:solidFill>
                <a:latin typeface=""/>
              </a:rPr>
              <a:t>[1] </a:t>
            </a:r>
            <a:r>
              <a:rPr lang="en-GB" sz="1600" dirty="0">
                <a:solidFill>
                  <a:srgbClr val="73F6FF"/>
                </a:solidFill>
                <a:latin typeface=""/>
              </a:rPr>
              <a:t>Y.</a:t>
            </a:r>
            <a:r>
              <a:rPr lang="en-GB" sz="1600">
                <a:solidFill>
                  <a:srgbClr val="73F6FF"/>
                </a:solidFill>
                <a:latin typeface=""/>
              </a:rPr>
              <a:t> Park, “Predicting the Helpfulness of Online Customer Reviews across Different Product Types”, Sustainability, vol. 10(6), pp. 1735, May 2018.</a:t>
            </a:r>
          </a:p>
        </p:txBody>
      </p:sp>
      <p:sp>
        <p:nvSpPr>
          <p:cNvPr id="6" name="TextBox 5">
            <a:extLst>
              <a:ext uri="{FF2B5EF4-FFF2-40B4-BE49-F238E27FC236}">
                <a16:creationId xmlns:a16="http://schemas.microsoft.com/office/drawing/2014/main" id="{72CCF466-C7A4-EBA8-54B6-6019BE868C32}"/>
              </a:ext>
            </a:extLst>
          </p:cNvPr>
          <p:cNvSpPr txBox="1"/>
          <p:nvPr/>
        </p:nvSpPr>
        <p:spPr>
          <a:xfrm>
            <a:off x="838199" y="3380143"/>
            <a:ext cx="10698272" cy="584775"/>
          </a:xfrm>
          <a:prstGeom prst="rect">
            <a:avLst/>
          </a:prstGeom>
          <a:noFill/>
        </p:spPr>
        <p:txBody>
          <a:bodyPr wrap="square">
            <a:spAutoFit/>
          </a:bodyPr>
          <a:lstStyle/>
          <a:p>
            <a:r>
              <a:rPr lang="en-GB" sz="1600">
                <a:solidFill>
                  <a:srgbClr val="73F6FF"/>
                </a:solidFill>
                <a:latin typeface=""/>
              </a:rPr>
              <a:t>[3] </a:t>
            </a:r>
            <a:r>
              <a:rPr lang="en-GB" sz="1600" dirty="0">
                <a:solidFill>
                  <a:srgbClr val="73F6FF"/>
                </a:solidFill>
                <a:latin typeface=""/>
              </a:rPr>
              <a:t>D.</a:t>
            </a:r>
            <a:r>
              <a:rPr lang="en-GB" sz="1600">
                <a:solidFill>
                  <a:srgbClr val="73F6FF"/>
                </a:solidFill>
                <a:latin typeface=""/>
              </a:rPr>
              <a:t> Parris, “The Rise, Fall, and (Slight) Rise of DVDs. A Statistical Analysis”, https://www.statsignificant.com/p/the-rise-fall-and-slight-rise-of, Dec. 2023. [Accessed 11 May 2025]</a:t>
            </a:r>
          </a:p>
        </p:txBody>
      </p:sp>
      <p:sp>
        <p:nvSpPr>
          <p:cNvPr id="7" name="TextBox 6">
            <a:extLst>
              <a:ext uri="{FF2B5EF4-FFF2-40B4-BE49-F238E27FC236}">
                <a16:creationId xmlns:a16="http://schemas.microsoft.com/office/drawing/2014/main" id="{910A239D-67AD-77C2-4208-4002BA96B3C8}"/>
              </a:ext>
            </a:extLst>
          </p:cNvPr>
          <p:cNvSpPr txBox="1"/>
          <p:nvPr/>
        </p:nvSpPr>
        <p:spPr>
          <a:xfrm>
            <a:off x="838199" y="4126027"/>
            <a:ext cx="10698272" cy="584775"/>
          </a:xfrm>
          <a:prstGeom prst="rect">
            <a:avLst/>
          </a:prstGeom>
          <a:noFill/>
        </p:spPr>
        <p:txBody>
          <a:bodyPr wrap="square">
            <a:spAutoFit/>
          </a:bodyPr>
          <a:lstStyle/>
          <a:p>
            <a:r>
              <a:rPr lang="en-GB" sz="1600">
                <a:solidFill>
                  <a:srgbClr val="73F6FF"/>
                </a:solidFill>
                <a:latin typeface=""/>
              </a:rPr>
              <a:t>[4] </a:t>
            </a:r>
            <a:r>
              <a:rPr lang="en-GB" sz="1600" dirty="0">
                <a:solidFill>
                  <a:srgbClr val="73F6FF"/>
                </a:solidFill>
                <a:latin typeface=""/>
              </a:rPr>
              <a:t>J.</a:t>
            </a:r>
            <a:r>
              <a:rPr lang="en-GB" sz="1600">
                <a:solidFill>
                  <a:srgbClr val="73F6FF"/>
                </a:solidFill>
                <a:latin typeface=""/>
              </a:rPr>
              <a:t> Leskovec, “Web data: Amazon Movie Reviews”, https://snap.stanford.edu/data/web-Movies.html, May. 2013. [Accessed 11 May 2025]</a:t>
            </a:r>
          </a:p>
        </p:txBody>
      </p:sp>
      <p:sp>
        <p:nvSpPr>
          <p:cNvPr id="8" name="TextBox 7">
            <a:extLst>
              <a:ext uri="{FF2B5EF4-FFF2-40B4-BE49-F238E27FC236}">
                <a16:creationId xmlns:a16="http://schemas.microsoft.com/office/drawing/2014/main" id="{86908015-6A74-8045-702D-B89871C7C77F}"/>
              </a:ext>
            </a:extLst>
          </p:cNvPr>
          <p:cNvSpPr txBox="1"/>
          <p:nvPr/>
        </p:nvSpPr>
        <p:spPr>
          <a:xfrm>
            <a:off x="838199" y="4871911"/>
            <a:ext cx="10698272" cy="584775"/>
          </a:xfrm>
          <a:prstGeom prst="rect">
            <a:avLst/>
          </a:prstGeom>
          <a:noFill/>
        </p:spPr>
        <p:txBody>
          <a:bodyPr wrap="square">
            <a:spAutoFit/>
          </a:bodyPr>
          <a:lstStyle/>
          <a:p>
            <a:r>
              <a:rPr lang="en-GB" sz="1600" dirty="0">
                <a:solidFill>
                  <a:srgbClr val="73F6FF"/>
                </a:solidFill>
                <a:latin typeface=""/>
              </a:rPr>
              <a:t>[5] S. Kim et al, “Automatically assessing review helpfulness”, EMNLP '06: Proceedings of the 2006 Conference on Empirical Methods in Natural Language Processing, pp. 423-430, July 2006.</a:t>
            </a:r>
          </a:p>
        </p:txBody>
      </p:sp>
      <p:sp>
        <p:nvSpPr>
          <p:cNvPr id="9" name="TextBox 8">
            <a:extLst>
              <a:ext uri="{FF2B5EF4-FFF2-40B4-BE49-F238E27FC236}">
                <a16:creationId xmlns:a16="http://schemas.microsoft.com/office/drawing/2014/main" id="{A1AD47B3-95B4-61E8-357C-867514417CF5}"/>
              </a:ext>
            </a:extLst>
          </p:cNvPr>
          <p:cNvSpPr txBox="1"/>
          <p:nvPr/>
        </p:nvSpPr>
        <p:spPr>
          <a:xfrm>
            <a:off x="838199" y="5617795"/>
            <a:ext cx="10698272" cy="830997"/>
          </a:xfrm>
          <a:prstGeom prst="rect">
            <a:avLst/>
          </a:prstGeom>
          <a:noFill/>
        </p:spPr>
        <p:txBody>
          <a:bodyPr wrap="square">
            <a:spAutoFit/>
          </a:bodyPr>
          <a:lstStyle/>
          <a:p>
            <a:r>
              <a:rPr lang="en-GB" sz="1600" dirty="0">
                <a:solidFill>
                  <a:srgbClr val="73F6FF"/>
                </a:solidFill>
                <a:latin typeface=""/>
              </a:rPr>
              <a:t>[6] A. Ghose and P. G. </a:t>
            </a:r>
            <a:r>
              <a:rPr lang="en-GB" sz="1600" dirty="0" err="1">
                <a:solidFill>
                  <a:srgbClr val="73F6FF"/>
                </a:solidFill>
                <a:latin typeface=""/>
              </a:rPr>
              <a:t>Ipeirotis</a:t>
            </a:r>
            <a:r>
              <a:rPr lang="en-GB" sz="1600" dirty="0">
                <a:solidFill>
                  <a:srgbClr val="73F6FF"/>
                </a:solidFill>
                <a:latin typeface=""/>
              </a:rPr>
              <a:t>, “Estimating the Helpfulness and Economic Impact of Product Reviews: Mining Text and Reviewer Characteristics”, IEEE Transactions on Knowledge and Data Engineering, vol. 23(10), pp. 1498-1512, Oct. 2011.</a:t>
            </a:r>
          </a:p>
        </p:txBody>
      </p:sp>
    </p:spTree>
    <p:extLst>
      <p:ext uri="{BB962C8B-B14F-4D97-AF65-F5344CB8AC3E}">
        <p14:creationId xmlns:p14="http://schemas.microsoft.com/office/powerpoint/2010/main" val="41349036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68270-34FD-50AF-FEC0-9754E68A88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FF9F7A-6542-BE51-7E41-B0CE959835B3}"/>
              </a:ext>
            </a:extLst>
          </p:cNvPr>
          <p:cNvSpPr>
            <a:spLocks noGrp="1"/>
          </p:cNvSpPr>
          <p:nvPr>
            <p:ph type="title"/>
          </p:nvPr>
        </p:nvSpPr>
        <p:spPr/>
        <p:txBody>
          <a:bodyPr/>
          <a:lstStyle/>
          <a:p>
            <a:r>
              <a:rPr lang="en-GB" dirty="0"/>
              <a:t>References</a:t>
            </a:r>
          </a:p>
        </p:txBody>
      </p:sp>
      <p:sp>
        <p:nvSpPr>
          <p:cNvPr id="5" name="TextBox 4">
            <a:extLst>
              <a:ext uri="{FF2B5EF4-FFF2-40B4-BE49-F238E27FC236}">
                <a16:creationId xmlns:a16="http://schemas.microsoft.com/office/drawing/2014/main" id="{F57FAEED-1C93-9E7A-7C6A-8C5C7F5E997D}"/>
              </a:ext>
            </a:extLst>
          </p:cNvPr>
          <p:cNvSpPr txBox="1"/>
          <p:nvPr/>
        </p:nvSpPr>
        <p:spPr>
          <a:xfrm>
            <a:off x="838199" y="1611376"/>
            <a:ext cx="10698272" cy="584775"/>
          </a:xfrm>
          <a:prstGeom prst="rect">
            <a:avLst/>
          </a:prstGeom>
          <a:noFill/>
        </p:spPr>
        <p:txBody>
          <a:bodyPr wrap="square">
            <a:spAutoFit/>
          </a:bodyPr>
          <a:lstStyle/>
          <a:p>
            <a:r>
              <a:rPr lang="en-GB" sz="1600" dirty="0">
                <a:solidFill>
                  <a:srgbClr val="73F6FF"/>
                </a:solidFill>
                <a:latin typeface=""/>
              </a:rPr>
              <a:t>[7] M. Bilal and A. A. </a:t>
            </a:r>
            <a:r>
              <a:rPr lang="en-GB" sz="1600" dirty="0" err="1">
                <a:solidFill>
                  <a:srgbClr val="73F6FF"/>
                </a:solidFill>
                <a:latin typeface=""/>
              </a:rPr>
              <a:t>Almazroi</a:t>
            </a:r>
            <a:r>
              <a:rPr lang="en-GB" sz="1600" dirty="0">
                <a:solidFill>
                  <a:srgbClr val="73F6FF"/>
                </a:solidFill>
                <a:latin typeface=""/>
              </a:rPr>
              <a:t>, “Effectiveness of Fine-tuned BERT Model in Classification of Helpful and Unhelpful Online Customer Reviews”, Electron Commer Res, vol.23, pp. 2737-2757, Dec. 2023.</a:t>
            </a:r>
          </a:p>
        </p:txBody>
      </p:sp>
      <p:sp>
        <p:nvSpPr>
          <p:cNvPr id="3" name="TextBox 2">
            <a:extLst>
              <a:ext uri="{FF2B5EF4-FFF2-40B4-BE49-F238E27FC236}">
                <a16:creationId xmlns:a16="http://schemas.microsoft.com/office/drawing/2014/main" id="{4072066A-3185-48BC-D987-344426227577}"/>
              </a:ext>
            </a:extLst>
          </p:cNvPr>
          <p:cNvSpPr txBox="1"/>
          <p:nvPr/>
        </p:nvSpPr>
        <p:spPr>
          <a:xfrm>
            <a:off x="838199" y="2394485"/>
            <a:ext cx="10698272" cy="584775"/>
          </a:xfrm>
          <a:prstGeom prst="rect">
            <a:avLst/>
          </a:prstGeom>
          <a:noFill/>
        </p:spPr>
        <p:txBody>
          <a:bodyPr wrap="square">
            <a:spAutoFit/>
          </a:bodyPr>
          <a:lstStyle/>
          <a:p>
            <a:r>
              <a:rPr lang="en-GB" sz="1600" dirty="0">
                <a:solidFill>
                  <a:srgbClr val="73F6FF"/>
                </a:solidFill>
                <a:latin typeface=""/>
              </a:rPr>
              <a:t>[8] T. Chen and C. </a:t>
            </a:r>
            <a:r>
              <a:rPr lang="en-GB" sz="1600" dirty="0" err="1">
                <a:solidFill>
                  <a:srgbClr val="73F6FF"/>
                </a:solidFill>
                <a:latin typeface=""/>
              </a:rPr>
              <a:t>Guestrin</a:t>
            </a:r>
            <a:r>
              <a:rPr lang="en-GB" sz="1600" dirty="0">
                <a:solidFill>
                  <a:srgbClr val="73F6FF"/>
                </a:solidFill>
                <a:latin typeface=""/>
              </a:rPr>
              <a:t>, “</a:t>
            </a:r>
            <a:r>
              <a:rPr lang="en-GB" sz="1600" dirty="0" err="1">
                <a:solidFill>
                  <a:srgbClr val="73F6FF"/>
                </a:solidFill>
                <a:latin typeface=""/>
              </a:rPr>
              <a:t>XGBoost</a:t>
            </a:r>
            <a:r>
              <a:rPr lang="en-GB" sz="1600" dirty="0">
                <a:solidFill>
                  <a:srgbClr val="73F6FF"/>
                </a:solidFill>
                <a:latin typeface=""/>
              </a:rPr>
              <a:t>: A Scalable Tree Boosting System”, https://arxiv.org/abs/1603.02754, Mar. 2016. [Accessed 11/05/2025]</a:t>
            </a:r>
          </a:p>
        </p:txBody>
      </p:sp>
      <p:sp>
        <p:nvSpPr>
          <p:cNvPr id="10" name="TextBox 9">
            <a:extLst>
              <a:ext uri="{FF2B5EF4-FFF2-40B4-BE49-F238E27FC236}">
                <a16:creationId xmlns:a16="http://schemas.microsoft.com/office/drawing/2014/main" id="{8C7AD4D6-522F-F4D1-20A7-55D8033855A8}"/>
              </a:ext>
            </a:extLst>
          </p:cNvPr>
          <p:cNvSpPr txBox="1"/>
          <p:nvPr/>
        </p:nvSpPr>
        <p:spPr>
          <a:xfrm>
            <a:off x="838199" y="3136612"/>
            <a:ext cx="10698272" cy="584775"/>
          </a:xfrm>
          <a:prstGeom prst="rect">
            <a:avLst/>
          </a:prstGeom>
          <a:noFill/>
        </p:spPr>
        <p:txBody>
          <a:bodyPr wrap="square">
            <a:spAutoFit/>
          </a:bodyPr>
          <a:lstStyle/>
          <a:p>
            <a:r>
              <a:rPr lang="en-GB" sz="1600" dirty="0">
                <a:solidFill>
                  <a:srgbClr val="73F6FF"/>
                </a:solidFill>
                <a:latin typeface=""/>
              </a:rPr>
              <a:t>[9] Z. Sun et al, “</a:t>
            </a:r>
            <a:r>
              <a:rPr lang="en-GB" sz="1600" dirty="0" err="1">
                <a:solidFill>
                  <a:srgbClr val="73F6FF"/>
                </a:solidFill>
                <a:latin typeface=""/>
              </a:rPr>
              <a:t>MobileBERT</a:t>
            </a:r>
            <a:r>
              <a:rPr lang="en-GB" sz="1600" dirty="0">
                <a:solidFill>
                  <a:srgbClr val="73F6FF"/>
                </a:solidFill>
                <a:latin typeface=""/>
              </a:rPr>
              <a:t>: a Compact Task-Agnostic BERT for Resource-Limited Devices”, https://arxiv.org/pdf/2004.02984v2, Apr. 2020. [Accessed 11/05/2025]</a:t>
            </a:r>
          </a:p>
        </p:txBody>
      </p:sp>
      <p:sp>
        <p:nvSpPr>
          <p:cNvPr id="11" name="TextBox 10">
            <a:extLst>
              <a:ext uri="{FF2B5EF4-FFF2-40B4-BE49-F238E27FC236}">
                <a16:creationId xmlns:a16="http://schemas.microsoft.com/office/drawing/2014/main" id="{C5AD8CD8-DB95-A70E-1E8C-ABA98019CA22}"/>
              </a:ext>
            </a:extLst>
          </p:cNvPr>
          <p:cNvSpPr txBox="1"/>
          <p:nvPr/>
        </p:nvSpPr>
        <p:spPr>
          <a:xfrm>
            <a:off x="838199" y="3878739"/>
            <a:ext cx="10698272" cy="830997"/>
          </a:xfrm>
          <a:prstGeom prst="rect">
            <a:avLst/>
          </a:prstGeom>
          <a:noFill/>
        </p:spPr>
        <p:txBody>
          <a:bodyPr wrap="square">
            <a:spAutoFit/>
          </a:bodyPr>
          <a:lstStyle/>
          <a:p>
            <a:r>
              <a:rPr lang="en-GB" sz="1600" dirty="0">
                <a:solidFill>
                  <a:srgbClr val="73F6FF"/>
                </a:solidFill>
                <a:latin typeface=""/>
              </a:rPr>
              <a:t>[10] K. M. Shannon, “Predicting Amazon Review Helpfulness Ratio”, https://www.researchgate.net/publication/317578901_Predicting_Amazon_Review_Helpfulness_Ratio, June 2017. [Accessed 11/05/2025]</a:t>
            </a:r>
          </a:p>
        </p:txBody>
      </p:sp>
      <p:sp>
        <p:nvSpPr>
          <p:cNvPr id="12" name="TextBox 11">
            <a:extLst>
              <a:ext uri="{FF2B5EF4-FFF2-40B4-BE49-F238E27FC236}">
                <a16:creationId xmlns:a16="http://schemas.microsoft.com/office/drawing/2014/main" id="{3C30929E-098C-C280-6CE3-CA13F3BEE884}"/>
              </a:ext>
            </a:extLst>
          </p:cNvPr>
          <p:cNvSpPr txBox="1"/>
          <p:nvPr/>
        </p:nvSpPr>
        <p:spPr>
          <a:xfrm>
            <a:off x="838199" y="4867088"/>
            <a:ext cx="10698272" cy="584775"/>
          </a:xfrm>
          <a:prstGeom prst="rect">
            <a:avLst/>
          </a:prstGeom>
          <a:noFill/>
        </p:spPr>
        <p:txBody>
          <a:bodyPr wrap="square">
            <a:spAutoFit/>
          </a:bodyPr>
          <a:lstStyle/>
          <a:p>
            <a:r>
              <a:rPr lang="en-GB" sz="1600" dirty="0">
                <a:solidFill>
                  <a:srgbClr val="73F6FF"/>
                </a:solidFill>
                <a:latin typeface=""/>
              </a:rPr>
              <a:t>[11] F. Hjalmarsson, “Predicting the Helpfulness of Online Product Reviews”, https://www.diva-portal.org/smash/get/diva2:1595730/FULLTEXT02.pdf, Sept. 2021. [Accessed 11/05/2025]</a:t>
            </a:r>
          </a:p>
        </p:txBody>
      </p:sp>
    </p:spTree>
    <p:extLst>
      <p:ext uri="{BB962C8B-B14F-4D97-AF65-F5344CB8AC3E}">
        <p14:creationId xmlns:p14="http://schemas.microsoft.com/office/powerpoint/2010/main" val="22522927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EB2EC-DE8D-E72D-06C6-DB11A9FBDB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867CC0-B087-CBA0-FEF8-23B65D32A69E}"/>
              </a:ext>
            </a:extLst>
          </p:cNvPr>
          <p:cNvSpPr>
            <a:spLocks noGrp="1"/>
          </p:cNvSpPr>
          <p:nvPr>
            <p:ph type="ctrTitle"/>
          </p:nvPr>
        </p:nvSpPr>
        <p:spPr>
          <a:xfrm>
            <a:off x="1524000" y="1211343"/>
            <a:ext cx="9144000" cy="2387600"/>
          </a:xfrm>
        </p:spPr>
        <p:txBody>
          <a:bodyPr bIns="0"/>
          <a:lstStyle/>
          <a:p>
            <a:r>
              <a:rPr lang="en-GB"/>
              <a:t>Thank you for listening</a:t>
            </a:r>
          </a:p>
        </p:txBody>
      </p:sp>
      <p:sp>
        <p:nvSpPr>
          <p:cNvPr id="3" name="Subtitle 2">
            <a:extLst>
              <a:ext uri="{FF2B5EF4-FFF2-40B4-BE49-F238E27FC236}">
                <a16:creationId xmlns:a16="http://schemas.microsoft.com/office/drawing/2014/main" id="{7AA3117E-9E7A-3B3F-3940-58A346D83BE7}"/>
              </a:ext>
            </a:extLst>
          </p:cNvPr>
          <p:cNvSpPr>
            <a:spLocks noGrp="1"/>
          </p:cNvSpPr>
          <p:nvPr>
            <p:ph type="subTitle" idx="1"/>
          </p:nvPr>
        </p:nvSpPr>
        <p:spPr>
          <a:xfrm>
            <a:off x="1215296" y="3598943"/>
            <a:ext cx="9144000" cy="1655762"/>
          </a:xfrm>
        </p:spPr>
        <p:txBody>
          <a:bodyPr/>
          <a:lstStyle/>
          <a:p>
            <a:r>
              <a:rPr lang="en-GB"/>
              <a:t>Any Questions</a:t>
            </a:r>
          </a:p>
        </p:txBody>
      </p:sp>
      <p:pic>
        <p:nvPicPr>
          <p:cNvPr id="5" name="Graphic 4" descr="Help with solid fill">
            <a:extLst>
              <a:ext uri="{FF2B5EF4-FFF2-40B4-BE49-F238E27FC236}">
                <a16:creationId xmlns:a16="http://schemas.microsoft.com/office/drawing/2014/main" id="{C9EAB591-5B62-276B-1AE2-A1BB0F14BC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7675" y="3682429"/>
            <a:ext cx="297728" cy="297728"/>
          </a:xfrm>
          <a:prstGeom prst="rect">
            <a:avLst/>
          </a:prstGeom>
        </p:spPr>
      </p:pic>
    </p:spTree>
    <p:extLst>
      <p:ext uri="{BB962C8B-B14F-4D97-AF65-F5344CB8AC3E}">
        <p14:creationId xmlns:p14="http://schemas.microsoft.com/office/powerpoint/2010/main" val="205589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5F8322-7A92-D89D-D12E-8FE01C0B417B}"/>
              </a:ext>
            </a:extLst>
          </p:cNvPr>
          <p:cNvSpPr txBox="1">
            <a:spLocks/>
          </p:cNvSpPr>
          <p:nvPr/>
        </p:nvSpPr>
        <p:spPr>
          <a:xfrm>
            <a:off x="3933173" y="2982485"/>
            <a:ext cx="4325654" cy="893030"/>
          </a:xfrm>
          <a:prstGeom prst="rect">
            <a:avLst/>
          </a:prstGeom>
        </p:spPr>
        <p:txBody>
          <a:bodyPr bIns="0"/>
          <a:lstStyle>
            <a:lvl1pPr algn="l" defTabSz="914400" rtl="0" eaLnBrk="1" latinLnBrk="0" hangingPunct="1">
              <a:lnSpc>
                <a:spcPct val="90000"/>
              </a:lnSpc>
              <a:spcBef>
                <a:spcPct val="0"/>
              </a:spcBef>
              <a:buNone/>
              <a:defRPr sz="4400" b="1" i="0" kern="1200">
                <a:solidFill>
                  <a:schemeClr val="tx1"/>
                </a:solidFill>
                <a:latin typeface="Porter Bold DEMO" pitchFamily="2" charset="0"/>
                <a:ea typeface="+mj-ea"/>
                <a:cs typeface="+mj-cs"/>
              </a:defRPr>
            </a:lvl1pPr>
          </a:lstStyle>
          <a:p>
            <a:r>
              <a:rPr lang="en-GB"/>
              <a:t>EXTRA SLIDES</a:t>
            </a:r>
          </a:p>
        </p:txBody>
      </p:sp>
    </p:spTree>
    <p:extLst>
      <p:ext uri="{BB962C8B-B14F-4D97-AF65-F5344CB8AC3E}">
        <p14:creationId xmlns:p14="http://schemas.microsoft.com/office/powerpoint/2010/main" val="27309500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B1A49-D5FF-6648-EC4A-DFCF57BE84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2C61D-1FD0-6CE1-6961-3E9BAB0BADB1}"/>
              </a:ext>
            </a:extLst>
          </p:cNvPr>
          <p:cNvSpPr>
            <a:spLocks noGrp="1"/>
          </p:cNvSpPr>
          <p:nvPr>
            <p:ph type="title"/>
          </p:nvPr>
        </p:nvSpPr>
        <p:spPr/>
        <p:txBody>
          <a:bodyPr/>
          <a:lstStyle/>
          <a:p>
            <a:r>
              <a:rPr lang="en-CH"/>
              <a:t>Analysis</a:t>
            </a:r>
            <a:endParaRPr lang="en-GB"/>
          </a:p>
        </p:txBody>
      </p:sp>
      <p:sp>
        <p:nvSpPr>
          <p:cNvPr id="3" name="Subtitle 2">
            <a:extLst>
              <a:ext uri="{FF2B5EF4-FFF2-40B4-BE49-F238E27FC236}">
                <a16:creationId xmlns:a16="http://schemas.microsoft.com/office/drawing/2014/main" id="{C8117E6E-AEAF-DD47-4358-5DB031465B78}"/>
              </a:ext>
            </a:extLst>
          </p:cNvPr>
          <p:cNvSpPr>
            <a:spLocks noGrp="1"/>
          </p:cNvSpPr>
          <p:nvPr>
            <p:ph type="subTitle" idx="1"/>
          </p:nvPr>
        </p:nvSpPr>
        <p:spPr/>
        <p:txBody>
          <a:bodyPr/>
          <a:lstStyle/>
          <a:p>
            <a:r>
              <a:rPr lang="en-CH"/>
              <a:t>Analytic</a:t>
            </a:r>
            <a:endParaRPr lang="en-GB"/>
          </a:p>
        </p:txBody>
      </p:sp>
      <p:pic>
        <p:nvPicPr>
          <p:cNvPr id="5" name="Picture 4" descr="A graph with a line&#10;&#10;AI-generated content may be incorrect.">
            <a:extLst>
              <a:ext uri="{FF2B5EF4-FFF2-40B4-BE49-F238E27FC236}">
                <a16:creationId xmlns:a16="http://schemas.microsoft.com/office/drawing/2014/main" id="{62BA00BA-799E-06FF-FF43-E3C68812B963}"/>
              </a:ext>
            </a:extLst>
          </p:cNvPr>
          <p:cNvPicPr>
            <a:picLocks noChangeAspect="1"/>
          </p:cNvPicPr>
          <p:nvPr/>
        </p:nvPicPr>
        <p:blipFill>
          <a:blip r:embed="rId3"/>
          <a:stretch>
            <a:fillRect/>
          </a:stretch>
        </p:blipFill>
        <p:spPr>
          <a:xfrm>
            <a:off x="6682352" y="2052249"/>
            <a:ext cx="4576579" cy="3268985"/>
          </a:xfrm>
          <a:prstGeom prst="rect">
            <a:avLst/>
          </a:prstGeom>
        </p:spPr>
      </p:pic>
      <p:pic>
        <p:nvPicPr>
          <p:cNvPr id="7" name="Picture 6" descr="A graph with a line&#10;&#10;AI-generated content may be incorrect.">
            <a:extLst>
              <a:ext uri="{FF2B5EF4-FFF2-40B4-BE49-F238E27FC236}">
                <a16:creationId xmlns:a16="http://schemas.microsoft.com/office/drawing/2014/main" id="{2819627B-5C88-E501-9DEB-1C8057BDD72A}"/>
              </a:ext>
            </a:extLst>
          </p:cNvPr>
          <p:cNvPicPr>
            <a:picLocks noChangeAspect="1"/>
          </p:cNvPicPr>
          <p:nvPr/>
        </p:nvPicPr>
        <p:blipFill>
          <a:blip r:embed="rId4"/>
          <a:stretch>
            <a:fillRect/>
          </a:stretch>
        </p:blipFill>
        <p:spPr>
          <a:xfrm>
            <a:off x="933069" y="2052249"/>
            <a:ext cx="4576579" cy="3268985"/>
          </a:xfrm>
          <a:prstGeom prst="rect">
            <a:avLst/>
          </a:prstGeom>
        </p:spPr>
      </p:pic>
    </p:spTree>
    <p:extLst>
      <p:ext uri="{BB962C8B-B14F-4D97-AF65-F5344CB8AC3E}">
        <p14:creationId xmlns:p14="http://schemas.microsoft.com/office/powerpoint/2010/main" val="238712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15E78-8DAF-FDD2-5326-C88B2A5ECF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27998F-B485-16EC-D0FD-7F13AD7B2AA0}"/>
              </a:ext>
            </a:extLst>
          </p:cNvPr>
          <p:cNvSpPr>
            <a:spLocks noGrp="1"/>
          </p:cNvSpPr>
          <p:nvPr>
            <p:ph type="title"/>
          </p:nvPr>
        </p:nvSpPr>
        <p:spPr/>
        <p:txBody>
          <a:bodyPr/>
          <a:lstStyle/>
          <a:p>
            <a:r>
              <a:rPr lang="en-CH"/>
              <a:t>Analysis</a:t>
            </a:r>
            <a:endParaRPr lang="en-GB"/>
          </a:p>
        </p:txBody>
      </p:sp>
      <p:sp>
        <p:nvSpPr>
          <p:cNvPr id="3" name="Subtitle 2">
            <a:extLst>
              <a:ext uri="{FF2B5EF4-FFF2-40B4-BE49-F238E27FC236}">
                <a16:creationId xmlns:a16="http://schemas.microsoft.com/office/drawing/2014/main" id="{0020B64C-B019-77BD-4545-9A81BC330C36}"/>
              </a:ext>
            </a:extLst>
          </p:cNvPr>
          <p:cNvSpPr>
            <a:spLocks noGrp="1"/>
          </p:cNvSpPr>
          <p:nvPr>
            <p:ph type="subTitle" idx="1"/>
          </p:nvPr>
        </p:nvSpPr>
        <p:spPr/>
        <p:txBody>
          <a:bodyPr/>
          <a:lstStyle/>
          <a:p>
            <a:r>
              <a:rPr lang="en-CH"/>
              <a:t>sentiment score</a:t>
            </a:r>
            <a:endParaRPr lang="en-GB"/>
          </a:p>
        </p:txBody>
      </p:sp>
      <p:pic>
        <p:nvPicPr>
          <p:cNvPr id="5" name="Picture 4" descr="A graph with a line&#10;&#10;AI-generated content may be incorrect.">
            <a:extLst>
              <a:ext uri="{FF2B5EF4-FFF2-40B4-BE49-F238E27FC236}">
                <a16:creationId xmlns:a16="http://schemas.microsoft.com/office/drawing/2014/main" id="{ECEEF7F3-35D9-C72C-74DD-3DEE51BA28B7}"/>
              </a:ext>
            </a:extLst>
          </p:cNvPr>
          <p:cNvPicPr>
            <a:picLocks noChangeAspect="1"/>
          </p:cNvPicPr>
          <p:nvPr/>
        </p:nvPicPr>
        <p:blipFill>
          <a:blip r:embed="rId3"/>
          <a:stretch>
            <a:fillRect/>
          </a:stretch>
        </p:blipFill>
        <p:spPr>
          <a:xfrm>
            <a:off x="933328" y="2052342"/>
            <a:ext cx="4576320" cy="3268800"/>
          </a:xfrm>
          <a:prstGeom prst="rect">
            <a:avLst/>
          </a:prstGeom>
        </p:spPr>
      </p:pic>
      <p:pic>
        <p:nvPicPr>
          <p:cNvPr id="7" name="Picture 6" descr="A graph with a line&#10;&#10;AI-generated content may be incorrect.">
            <a:extLst>
              <a:ext uri="{FF2B5EF4-FFF2-40B4-BE49-F238E27FC236}">
                <a16:creationId xmlns:a16="http://schemas.microsoft.com/office/drawing/2014/main" id="{EA7F8220-0273-7D5F-20A3-B8407CCC6778}"/>
              </a:ext>
            </a:extLst>
          </p:cNvPr>
          <p:cNvPicPr>
            <a:picLocks noChangeAspect="1"/>
          </p:cNvPicPr>
          <p:nvPr/>
        </p:nvPicPr>
        <p:blipFill>
          <a:blip r:embed="rId4"/>
          <a:stretch>
            <a:fillRect/>
          </a:stretch>
        </p:blipFill>
        <p:spPr>
          <a:xfrm>
            <a:off x="6682352" y="2052342"/>
            <a:ext cx="4576320" cy="3268800"/>
          </a:xfrm>
          <a:prstGeom prst="rect">
            <a:avLst/>
          </a:prstGeom>
        </p:spPr>
      </p:pic>
    </p:spTree>
    <p:extLst>
      <p:ext uri="{BB962C8B-B14F-4D97-AF65-F5344CB8AC3E}">
        <p14:creationId xmlns:p14="http://schemas.microsoft.com/office/powerpoint/2010/main" val="352333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30E1F"/>
        </a:solidFill>
        <a:effectLst/>
      </p:bgPr>
    </p:bg>
    <p:spTree>
      <p:nvGrpSpPr>
        <p:cNvPr id="1" name="">
          <a:extLst>
            <a:ext uri="{FF2B5EF4-FFF2-40B4-BE49-F238E27FC236}">
              <a16:creationId xmlns:a16="http://schemas.microsoft.com/office/drawing/2014/main" id="{63384607-8CA7-EB55-7ED2-A800A21A0A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B48207-3601-D802-2C64-7E6EDEF79C81}"/>
              </a:ext>
            </a:extLst>
          </p:cNvPr>
          <p:cNvSpPr>
            <a:spLocks noGrp="1"/>
          </p:cNvSpPr>
          <p:nvPr>
            <p:ph type="title"/>
          </p:nvPr>
        </p:nvSpPr>
        <p:spPr/>
        <p:txBody>
          <a:bodyPr>
            <a:normAutofit fontScale="90000"/>
          </a:bodyPr>
          <a:lstStyle/>
          <a:p>
            <a:r>
              <a:rPr lang="en-US" sz="4400" b="1"/>
              <a:t>Machine Learning with SVM </a:t>
            </a:r>
            <a:r>
              <a:rPr lang="en-US" sz="4400" b="1">
                <a:solidFill>
                  <a:schemeClr val="tx1">
                    <a:lumMod val="85000"/>
                    <a:lumOff val="15000"/>
                  </a:schemeClr>
                </a:solidFill>
                <a:latin typeface="Arial" panose="020B0604020202020204" pitchFamily="34" charset="0"/>
                <a:cs typeface="Arial" panose="020B0604020202020204" pitchFamily="34" charset="0"/>
              </a:rPr>
              <a:t>2006</a:t>
            </a:r>
            <a:endParaRPr lang="en-US" sz="4400" b="1">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61FE3EA7-3738-EF7A-AB27-96D6E7B5A027}"/>
              </a:ext>
            </a:extLst>
          </p:cNvPr>
          <p:cNvSpPr>
            <a:spLocks noGrp="1"/>
          </p:cNvSpPr>
          <p:nvPr>
            <p:ph type="subTitle" idx="1"/>
          </p:nvPr>
        </p:nvSpPr>
        <p:spPr>
          <a:xfrm>
            <a:off x="838199" y="1435047"/>
            <a:ext cx="8468639" cy="422672"/>
          </a:xfrm>
        </p:spPr>
        <p:txBody>
          <a:bodyPr>
            <a:normAutofit fontScale="70000" lnSpcReduction="20000"/>
          </a:bodyPr>
          <a:lstStyle/>
          <a:p>
            <a:r>
              <a:rPr lang="en-US" b="1"/>
              <a:t>Automatically Assessing Review Helpfulness (KIM et al.)</a:t>
            </a:r>
            <a:r>
              <a:rPr lang="en-US" b="1" dirty="0"/>
              <a:t> </a:t>
            </a:r>
            <a:r>
              <a:rPr lang="en-US" b="1" dirty="0">
                <a:latin typeface="+mn-lt"/>
              </a:rPr>
              <a:t>[5]</a:t>
            </a:r>
            <a:r>
              <a:rPr lang="en-US" b="1" dirty="0"/>
              <a:t>00</a:t>
            </a:r>
            <a:endParaRPr lang="en-US" b="1"/>
          </a:p>
        </p:txBody>
      </p:sp>
      <p:grpSp>
        <p:nvGrpSpPr>
          <p:cNvPr id="61" name="Group 60">
            <a:extLst>
              <a:ext uri="{FF2B5EF4-FFF2-40B4-BE49-F238E27FC236}">
                <a16:creationId xmlns:a16="http://schemas.microsoft.com/office/drawing/2014/main" id="{93D215B1-7B21-2646-0FB7-A29AD8D40558}"/>
              </a:ext>
            </a:extLst>
          </p:cNvPr>
          <p:cNvGrpSpPr/>
          <p:nvPr/>
        </p:nvGrpSpPr>
        <p:grpSpPr>
          <a:xfrm>
            <a:off x="515469" y="2225070"/>
            <a:ext cx="1371050" cy="1235289"/>
            <a:chOff x="424673" y="1528895"/>
            <a:chExt cx="2234930" cy="2013629"/>
          </a:xfrm>
        </p:grpSpPr>
        <p:sp>
          <p:nvSpPr>
            <p:cNvPr id="62" name="Flowchart: Process 13">
              <a:extLst>
                <a:ext uri="{FF2B5EF4-FFF2-40B4-BE49-F238E27FC236}">
                  <a16:creationId xmlns:a16="http://schemas.microsoft.com/office/drawing/2014/main" id="{F9E6D8C9-BB0F-6156-0AFA-0573A4BA37C3}"/>
                </a:ext>
              </a:extLst>
            </p:cNvPr>
            <p:cNvSpPr/>
            <p:nvPr/>
          </p:nvSpPr>
          <p:spPr>
            <a:xfrm>
              <a:off x="632675" y="1731860"/>
              <a:ext cx="1810184" cy="1810664"/>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
              </a:endParaRPr>
            </a:p>
          </p:txBody>
        </p:sp>
        <p:sp>
          <p:nvSpPr>
            <p:cNvPr id="63" name="Rectangle 62">
              <a:extLst>
                <a:ext uri="{FF2B5EF4-FFF2-40B4-BE49-F238E27FC236}">
                  <a16:creationId xmlns:a16="http://schemas.microsoft.com/office/drawing/2014/main" id="{2332AEF5-3C9F-6ABC-6A16-A84E1C4E2393}"/>
                </a:ext>
              </a:extLst>
            </p:cNvPr>
            <p:cNvSpPr/>
            <p:nvPr/>
          </p:nvSpPr>
          <p:spPr>
            <a:xfrm>
              <a:off x="424673" y="1528895"/>
              <a:ext cx="1810184" cy="1810664"/>
            </a:xfrm>
            <a:prstGeom prst="rect">
              <a:avLst/>
            </a:prstGeom>
            <a:noFill/>
            <a:ln w="381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
              </a:endParaRPr>
            </a:p>
          </p:txBody>
        </p:sp>
        <p:sp>
          <p:nvSpPr>
            <p:cNvPr id="64" name="Isosceles Triangle 15">
              <a:extLst>
                <a:ext uri="{FF2B5EF4-FFF2-40B4-BE49-F238E27FC236}">
                  <a16:creationId xmlns:a16="http://schemas.microsoft.com/office/drawing/2014/main" id="{47BBB278-8ED7-D4F4-DF16-D713D240E5D0}"/>
                </a:ext>
              </a:extLst>
            </p:cNvPr>
            <p:cNvSpPr/>
            <p:nvPr/>
          </p:nvSpPr>
          <p:spPr>
            <a:xfrm rot="5400000">
              <a:off x="2366180" y="2521071"/>
              <a:ext cx="354604" cy="23224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
              </a:endParaRPr>
            </a:p>
          </p:txBody>
        </p:sp>
        <p:sp>
          <p:nvSpPr>
            <p:cNvPr id="65" name="TextBox 64">
              <a:extLst>
                <a:ext uri="{FF2B5EF4-FFF2-40B4-BE49-F238E27FC236}">
                  <a16:creationId xmlns:a16="http://schemas.microsoft.com/office/drawing/2014/main" id="{62169EC8-F386-75B5-F5B2-38E3F3A3B7D4}"/>
                </a:ext>
              </a:extLst>
            </p:cNvPr>
            <p:cNvSpPr txBox="1"/>
            <p:nvPr/>
          </p:nvSpPr>
          <p:spPr>
            <a:xfrm>
              <a:off x="815258" y="1731860"/>
              <a:ext cx="1231261" cy="652214"/>
            </a:xfrm>
            <a:prstGeom prst="rect">
              <a:avLst/>
            </a:prstGeom>
            <a:noFill/>
          </p:spPr>
          <p:txBody>
            <a:bodyPr wrap="none" rtlCol="0">
              <a:spAutoFit/>
            </a:bodyPr>
            <a:lstStyle/>
            <a:p>
              <a:pPr algn="ctr"/>
              <a:r>
                <a:rPr lang="en-US" sz="2000" b="1">
                  <a:solidFill>
                    <a:schemeClr val="tx1">
                      <a:lumMod val="85000"/>
                      <a:lumOff val="15000"/>
                    </a:schemeClr>
                  </a:solidFill>
                  <a:latin typeface=""/>
                </a:rPr>
                <a:t>2006</a:t>
              </a:r>
            </a:p>
          </p:txBody>
        </p:sp>
        <p:pic>
          <p:nvPicPr>
            <p:cNvPr id="66" name="Graphic 65" descr="Rocket with solid fill">
              <a:extLst>
                <a:ext uri="{FF2B5EF4-FFF2-40B4-BE49-F238E27FC236}">
                  <a16:creationId xmlns:a16="http://schemas.microsoft.com/office/drawing/2014/main" id="{94CD9B4C-F06E-4938-EA19-74B6159C1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9351" y="2332300"/>
              <a:ext cx="735331" cy="735331"/>
            </a:xfrm>
            <a:prstGeom prst="rect">
              <a:avLst/>
            </a:prstGeom>
            <a:effectLst>
              <a:outerShdw blurRad="50800" dist="38100" dir="2700000" algn="tl" rotWithShape="0">
                <a:prstClr val="black">
                  <a:alpha val="40000"/>
                </a:prstClr>
              </a:outerShdw>
            </a:effectLst>
          </p:spPr>
        </p:pic>
      </p:grpSp>
      <p:grpSp>
        <p:nvGrpSpPr>
          <p:cNvPr id="73" name="Group 72">
            <a:extLst>
              <a:ext uri="{FF2B5EF4-FFF2-40B4-BE49-F238E27FC236}">
                <a16:creationId xmlns:a16="http://schemas.microsoft.com/office/drawing/2014/main" id="{365FB27D-7768-9635-6EE5-6B11D2441DA6}"/>
              </a:ext>
            </a:extLst>
          </p:cNvPr>
          <p:cNvGrpSpPr/>
          <p:nvPr/>
        </p:nvGrpSpPr>
        <p:grpSpPr>
          <a:xfrm>
            <a:off x="515471" y="3604745"/>
            <a:ext cx="1377093" cy="1240526"/>
            <a:chOff x="5032265" y="1528895"/>
            <a:chExt cx="2235306" cy="2013629"/>
          </a:xfrm>
        </p:grpSpPr>
        <p:sp>
          <p:nvSpPr>
            <p:cNvPr id="74" name="Rectangle 73">
              <a:extLst>
                <a:ext uri="{FF2B5EF4-FFF2-40B4-BE49-F238E27FC236}">
                  <a16:creationId xmlns:a16="http://schemas.microsoft.com/office/drawing/2014/main" id="{14C541CA-E3B3-82BD-E0A1-EF725B1B56F0}"/>
                </a:ext>
              </a:extLst>
            </p:cNvPr>
            <p:cNvSpPr/>
            <p:nvPr/>
          </p:nvSpPr>
          <p:spPr>
            <a:xfrm>
              <a:off x="5240266" y="1731860"/>
              <a:ext cx="1810184" cy="1810664"/>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
              </a:endParaRPr>
            </a:p>
          </p:txBody>
        </p:sp>
        <p:sp>
          <p:nvSpPr>
            <p:cNvPr id="75" name="Rectangle 74">
              <a:extLst>
                <a:ext uri="{FF2B5EF4-FFF2-40B4-BE49-F238E27FC236}">
                  <a16:creationId xmlns:a16="http://schemas.microsoft.com/office/drawing/2014/main" id="{CB6F731F-67BC-EF12-59BF-C9BA2B2EA35C}"/>
                </a:ext>
              </a:extLst>
            </p:cNvPr>
            <p:cNvSpPr/>
            <p:nvPr/>
          </p:nvSpPr>
          <p:spPr>
            <a:xfrm>
              <a:off x="5032265" y="1528895"/>
              <a:ext cx="1810184" cy="1810664"/>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
              </a:endParaRPr>
            </a:p>
          </p:txBody>
        </p:sp>
        <p:sp>
          <p:nvSpPr>
            <p:cNvPr id="76" name="Isosceles Triangle 27">
              <a:extLst>
                <a:ext uri="{FF2B5EF4-FFF2-40B4-BE49-F238E27FC236}">
                  <a16:creationId xmlns:a16="http://schemas.microsoft.com/office/drawing/2014/main" id="{30C933E3-6644-1AE2-D2CD-C7FE447A14A2}"/>
                </a:ext>
              </a:extLst>
            </p:cNvPr>
            <p:cNvSpPr/>
            <p:nvPr/>
          </p:nvSpPr>
          <p:spPr>
            <a:xfrm rot="5400000">
              <a:off x="6974148" y="2521071"/>
              <a:ext cx="354604" cy="232243"/>
            </a:xfrm>
            <a:prstGeom prst="triangl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
              </a:endParaRPr>
            </a:p>
          </p:txBody>
        </p:sp>
        <p:sp>
          <p:nvSpPr>
            <p:cNvPr id="77" name="TextBox 76">
              <a:extLst>
                <a:ext uri="{FF2B5EF4-FFF2-40B4-BE49-F238E27FC236}">
                  <a16:creationId xmlns:a16="http://schemas.microsoft.com/office/drawing/2014/main" id="{D8BA3DC6-99EA-5A76-46FD-EDA27AF598F7}"/>
                </a:ext>
              </a:extLst>
            </p:cNvPr>
            <p:cNvSpPr txBox="1"/>
            <p:nvPr/>
          </p:nvSpPr>
          <p:spPr>
            <a:xfrm>
              <a:off x="5434332" y="1731859"/>
              <a:ext cx="1203063" cy="649461"/>
            </a:xfrm>
            <a:prstGeom prst="rect">
              <a:avLst/>
            </a:prstGeom>
            <a:noFill/>
          </p:spPr>
          <p:txBody>
            <a:bodyPr wrap="none" rtlCol="0">
              <a:spAutoFit/>
            </a:bodyPr>
            <a:lstStyle/>
            <a:p>
              <a:pPr algn="ctr"/>
              <a:r>
                <a:rPr lang="en-US" sz="2000" b="1">
                  <a:solidFill>
                    <a:schemeClr val="tx1">
                      <a:lumMod val="85000"/>
                      <a:lumOff val="15000"/>
                    </a:schemeClr>
                  </a:solidFill>
                  <a:latin typeface=""/>
                </a:rPr>
                <a:t>2011</a:t>
              </a:r>
            </a:p>
          </p:txBody>
        </p:sp>
        <p:pic>
          <p:nvPicPr>
            <p:cNvPr id="78" name="Graphic 4" descr="Bullseye">
              <a:extLst>
                <a:ext uri="{FF2B5EF4-FFF2-40B4-BE49-F238E27FC236}">
                  <a16:creationId xmlns:a16="http://schemas.microsoft.com/office/drawing/2014/main" id="{D9E5A8FB-87BB-3289-CD8E-DD6CF6982E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66261" y="2363736"/>
              <a:ext cx="735331" cy="735331"/>
            </a:xfrm>
            <a:prstGeom prst="rect">
              <a:avLst/>
            </a:prstGeom>
            <a:effectLst>
              <a:outerShdw blurRad="50800" dist="38100" dir="2700000" algn="tl" rotWithShape="0">
                <a:prstClr val="black">
                  <a:alpha val="40000"/>
                </a:prstClr>
              </a:outerShdw>
            </a:effectLst>
          </p:spPr>
        </p:pic>
      </p:grpSp>
      <p:grpSp>
        <p:nvGrpSpPr>
          <p:cNvPr id="11" name="Group 10">
            <a:extLst>
              <a:ext uri="{FF2B5EF4-FFF2-40B4-BE49-F238E27FC236}">
                <a16:creationId xmlns:a16="http://schemas.microsoft.com/office/drawing/2014/main" id="{2477635F-C55A-72DB-9EF0-EC35952A7889}"/>
              </a:ext>
            </a:extLst>
          </p:cNvPr>
          <p:cNvGrpSpPr/>
          <p:nvPr/>
        </p:nvGrpSpPr>
        <p:grpSpPr>
          <a:xfrm>
            <a:off x="515470" y="4989128"/>
            <a:ext cx="1250600" cy="1254018"/>
            <a:chOff x="7423301" y="2136653"/>
            <a:chExt cx="2018186" cy="2023702"/>
          </a:xfrm>
        </p:grpSpPr>
        <p:grpSp>
          <p:nvGrpSpPr>
            <p:cNvPr id="12" name="Group 11">
              <a:extLst>
                <a:ext uri="{FF2B5EF4-FFF2-40B4-BE49-F238E27FC236}">
                  <a16:creationId xmlns:a16="http://schemas.microsoft.com/office/drawing/2014/main" id="{C3DC5F02-E5E6-19AD-3D11-0FFBD0D970F1}"/>
                </a:ext>
              </a:extLst>
            </p:cNvPr>
            <p:cNvGrpSpPr/>
            <p:nvPr/>
          </p:nvGrpSpPr>
          <p:grpSpPr>
            <a:xfrm>
              <a:off x="7423301" y="2136653"/>
              <a:ext cx="2018186" cy="2023702"/>
              <a:chOff x="9639857" y="1518822"/>
              <a:chExt cx="2018186" cy="2023702"/>
            </a:xfrm>
          </p:grpSpPr>
          <p:sp>
            <p:nvSpPr>
              <p:cNvPr id="14" name="Rectangle 13">
                <a:extLst>
                  <a:ext uri="{FF2B5EF4-FFF2-40B4-BE49-F238E27FC236}">
                    <a16:creationId xmlns:a16="http://schemas.microsoft.com/office/drawing/2014/main" id="{7AE4AB7A-CF46-F6E6-2058-13F6A95C0B42}"/>
                  </a:ext>
                </a:extLst>
              </p:cNvPr>
              <p:cNvSpPr/>
              <p:nvPr/>
            </p:nvSpPr>
            <p:spPr>
              <a:xfrm>
                <a:off x="9847859" y="1731860"/>
                <a:ext cx="1810184" cy="181066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
                </a:endParaRPr>
              </a:p>
            </p:txBody>
          </p:sp>
          <p:sp>
            <p:nvSpPr>
              <p:cNvPr id="15" name="Rectangle 14">
                <a:extLst>
                  <a:ext uri="{FF2B5EF4-FFF2-40B4-BE49-F238E27FC236}">
                    <a16:creationId xmlns:a16="http://schemas.microsoft.com/office/drawing/2014/main" id="{5BEDCAF5-BB22-DE9A-F8DC-8FE416C71A0D}"/>
                  </a:ext>
                </a:extLst>
              </p:cNvPr>
              <p:cNvSpPr/>
              <p:nvPr/>
            </p:nvSpPr>
            <p:spPr>
              <a:xfrm>
                <a:off x="9639857" y="1518822"/>
                <a:ext cx="1810184" cy="1810664"/>
              </a:xfrm>
              <a:prstGeom prst="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
                </a:endParaRPr>
              </a:p>
            </p:txBody>
          </p:sp>
          <p:sp>
            <p:nvSpPr>
              <p:cNvPr id="16" name="TextBox 15">
                <a:extLst>
                  <a:ext uri="{FF2B5EF4-FFF2-40B4-BE49-F238E27FC236}">
                    <a16:creationId xmlns:a16="http://schemas.microsoft.com/office/drawing/2014/main" id="{5DD3D86F-D34E-8CC5-4608-051B6DF25607}"/>
                  </a:ext>
                </a:extLst>
              </p:cNvPr>
              <p:cNvSpPr txBox="1"/>
              <p:nvPr/>
            </p:nvSpPr>
            <p:spPr>
              <a:xfrm>
                <a:off x="10031370" y="1731860"/>
                <a:ext cx="1218940" cy="645687"/>
              </a:xfrm>
              <a:prstGeom prst="rect">
                <a:avLst/>
              </a:prstGeom>
              <a:noFill/>
            </p:spPr>
            <p:txBody>
              <a:bodyPr wrap="none" rtlCol="0">
                <a:spAutoFit/>
              </a:bodyPr>
              <a:lstStyle/>
              <a:p>
                <a:pPr algn="ctr"/>
                <a:r>
                  <a:rPr lang="en-US" sz="2000" b="1">
                    <a:solidFill>
                      <a:schemeClr val="tx1">
                        <a:lumMod val="85000"/>
                        <a:lumOff val="15000"/>
                      </a:schemeClr>
                    </a:solidFill>
                    <a:latin typeface=""/>
                  </a:rPr>
                  <a:t>2022</a:t>
                </a:r>
              </a:p>
            </p:txBody>
          </p:sp>
        </p:grpSp>
        <p:pic>
          <p:nvPicPr>
            <p:cNvPr id="13" name="Graphic 12" descr="Puzzle">
              <a:extLst>
                <a:ext uri="{FF2B5EF4-FFF2-40B4-BE49-F238E27FC236}">
                  <a16:creationId xmlns:a16="http://schemas.microsoft.com/office/drawing/2014/main" id="{48F603A4-0E99-4342-55D5-B075821C45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56616" y="3010363"/>
              <a:ext cx="735331" cy="735331"/>
            </a:xfrm>
            <a:prstGeom prst="rect">
              <a:avLst/>
            </a:prstGeom>
            <a:effectLst>
              <a:outerShdw blurRad="50800" dist="38100" dir="2700000" algn="tl" rotWithShape="0">
                <a:prstClr val="black">
                  <a:alpha val="40000"/>
                </a:prstClr>
              </a:outerShdw>
            </a:effectLst>
          </p:spPr>
        </p:pic>
      </p:grpSp>
      <p:sp>
        <p:nvSpPr>
          <p:cNvPr id="17" name="Rectangle 16">
            <a:extLst>
              <a:ext uri="{FF2B5EF4-FFF2-40B4-BE49-F238E27FC236}">
                <a16:creationId xmlns:a16="http://schemas.microsoft.com/office/drawing/2014/main" id="{F315C4A4-5862-20C8-36ED-A24E29B396A9}"/>
              </a:ext>
            </a:extLst>
          </p:cNvPr>
          <p:cNvSpPr/>
          <p:nvPr/>
        </p:nvSpPr>
        <p:spPr>
          <a:xfrm>
            <a:off x="304800" y="3524189"/>
            <a:ext cx="1690255" cy="2954296"/>
          </a:xfrm>
          <a:prstGeom prst="rect">
            <a:avLst/>
          </a:prstGeom>
          <a:solidFill>
            <a:srgbClr val="030E1F">
              <a:alpha val="8016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
            </a:endParaRPr>
          </a:p>
        </p:txBody>
      </p:sp>
      <p:sp>
        <p:nvSpPr>
          <p:cNvPr id="21" name="Rounded Rectangle 3">
            <a:extLst>
              <a:ext uri="{FF2B5EF4-FFF2-40B4-BE49-F238E27FC236}">
                <a16:creationId xmlns:a16="http://schemas.microsoft.com/office/drawing/2014/main" id="{01EA19A6-689A-D65D-8804-93136EE43A2A}"/>
              </a:ext>
            </a:extLst>
          </p:cNvPr>
          <p:cNvSpPr/>
          <p:nvPr/>
        </p:nvSpPr>
        <p:spPr>
          <a:xfrm>
            <a:off x="3283384" y="2528951"/>
            <a:ext cx="5625230" cy="646331"/>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
              </a:rPr>
              <a:t>First to approach the challenge</a:t>
            </a:r>
          </a:p>
        </p:txBody>
      </p:sp>
      <p:sp>
        <p:nvSpPr>
          <p:cNvPr id="22" name="Rounded Rectangle 3">
            <a:extLst>
              <a:ext uri="{FF2B5EF4-FFF2-40B4-BE49-F238E27FC236}">
                <a16:creationId xmlns:a16="http://schemas.microsoft.com/office/drawing/2014/main" id="{6F29B889-AB8C-C97C-B6E7-529F59205C28}"/>
              </a:ext>
            </a:extLst>
          </p:cNvPr>
          <p:cNvSpPr/>
          <p:nvPr/>
        </p:nvSpPr>
        <p:spPr>
          <a:xfrm>
            <a:off x="3283384" y="3454467"/>
            <a:ext cx="5625230" cy="646331"/>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
              </a:rPr>
              <a:t>SVM-based regression</a:t>
            </a:r>
          </a:p>
        </p:txBody>
      </p:sp>
      <p:sp>
        <p:nvSpPr>
          <p:cNvPr id="23" name="Rounded Rectangle 3">
            <a:extLst>
              <a:ext uri="{FF2B5EF4-FFF2-40B4-BE49-F238E27FC236}">
                <a16:creationId xmlns:a16="http://schemas.microsoft.com/office/drawing/2014/main" id="{EA152759-B62F-5C8D-AE07-A7C6AFCF624F}"/>
              </a:ext>
            </a:extLst>
          </p:cNvPr>
          <p:cNvSpPr/>
          <p:nvPr/>
        </p:nvSpPr>
        <p:spPr>
          <a:xfrm>
            <a:off x="3283384" y="4377126"/>
            <a:ext cx="5625230" cy="646331"/>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
              </a:rPr>
              <a:t>Structural, lexical, syntactic, semantic and meta-data as features</a:t>
            </a:r>
          </a:p>
        </p:txBody>
      </p:sp>
      <p:sp>
        <p:nvSpPr>
          <p:cNvPr id="24" name="Rounded Rectangle 3">
            <a:extLst>
              <a:ext uri="{FF2B5EF4-FFF2-40B4-BE49-F238E27FC236}">
                <a16:creationId xmlns:a16="http://schemas.microsoft.com/office/drawing/2014/main" id="{54080198-4AF1-DD01-F087-B0462037800A}"/>
              </a:ext>
            </a:extLst>
          </p:cNvPr>
          <p:cNvSpPr/>
          <p:nvPr/>
        </p:nvSpPr>
        <p:spPr>
          <a:xfrm>
            <a:off x="3283384" y="5299785"/>
            <a:ext cx="5625230" cy="646331"/>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
              </a:rPr>
              <a:t>Spearman correlation of 0.66</a:t>
            </a:r>
          </a:p>
        </p:txBody>
      </p:sp>
    </p:spTree>
    <p:extLst>
      <p:ext uri="{BB962C8B-B14F-4D97-AF65-F5344CB8AC3E}">
        <p14:creationId xmlns:p14="http://schemas.microsoft.com/office/powerpoint/2010/main" val="3056681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F1DB1-576F-6491-F925-BF92151BD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42A25-C6DA-8E8F-79EB-58D9E6BEAA37}"/>
              </a:ext>
            </a:extLst>
          </p:cNvPr>
          <p:cNvSpPr>
            <a:spLocks noGrp="1"/>
          </p:cNvSpPr>
          <p:nvPr>
            <p:ph type="title"/>
          </p:nvPr>
        </p:nvSpPr>
        <p:spPr/>
        <p:txBody>
          <a:bodyPr/>
          <a:lstStyle/>
          <a:p>
            <a:r>
              <a:rPr lang="en-CH"/>
              <a:t>Analysis</a:t>
            </a:r>
            <a:endParaRPr lang="en-GB"/>
          </a:p>
        </p:txBody>
      </p:sp>
      <p:sp>
        <p:nvSpPr>
          <p:cNvPr id="3" name="Subtitle 2">
            <a:extLst>
              <a:ext uri="{FF2B5EF4-FFF2-40B4-BE49-F238E27FC236}">
                <a16:creationId xmlns:a16="http://schemas.microsoft.com/office/drawing/2014/main" id="{F81651AA-C948-0EFB-173F-B2F69D3AD15E}"/>
              </a:ext>
            </a:extLst>
          </p:cNvPr>
          <p:cNvSpPr>
            <a:spLocks noGrp="1"/>
          </p:cNvSpPr>
          <p:nvPr>
            <p:ph type="subTitle" idx="1"/>
          </p:nvPr>
        </p:nvSpPr>
        <p:spPr/>
        <p:txBody>
          <a:bodyPr/>
          <a:lstStyle/>
          <a:p>
            <a:r>
              <a:rPr lang="en-CH"/>
              <a:t>word count</a:t>
            </a:r>
            <a:endParaRPr lang="en-GB"/>
          </a:p>
        </p:txBody>
      </p:sp>
      <p:pic>
        <p:nvPicPr>
          <p:cNvPr id="5" name="Picture 4" descr="A graph with a line&#10;&#10;AI-generated content may be incorrect.">
            <a:extLst>
              <a:ext uri="{FF2B5EF4-FFF2-40B4-BE49-F238E27FC236}">
                <a16:creationId xmlns:a16="http://schemas.microsoft.com/office/drawing/2014/main" id="{8FAC4C0B-AF66-8335-50B8-0C4AF9233785}"/>
              </a:ext>
            </a:extLst>
          </p:cNvPr>
          <p:cNvPicPr>
            <a:picLocks noChangeAspect="1"/>
          </p:cNvPicPr>
          <p:nvPr/>
        </p:nvPicPr>
        <p:blipFill>
          <a:blip r:embed="rId3"/>
          <a:stretch>
            <a:fillRect/>
          </a:stretch>
        </p:blipFill>
        <p:spPr>
          <a:xfrm>
            <a:off x="6698824" y="2052342"/>
            <a:ext cx="4576320" cy="3268800"/>
          </a:xfrm>
          <a:prstGeom prst="rect">
            <a:avLst/>
          </a:prstGeom>
        </p:spPr>
      </p:pic>
      <p:pic>
        <p:nvPicPr>
          <p:cNvPr id="7" name="Picture 6" descr="A graph with a line&#10;&#10;AI-generated content may be incorrect.">
            <a:extLst>
              <a:ext uri="{FF2B5EF4-FFF2-40B4-BE49-F238E27FC236}">
                <a16:creationId xmlns:a16="http://schemas.microsoft.com/office/drawing/2014/main" id="{D8D6CB5C-1F8F-0C4B-577B-99B07C31FD70}"/>
              </a:ext>
            </a:extLst>
          </p:cNvPr>
          <p:cNvPicPr>
            <a:picLocks noChangeAspect="1"/>
          </p:cNvPicPr>
          <p:nvPr/>
        </p:nvPicPr>
        <p:blipFill>
          <a:blip r:embed="rId4"/>
          <a:stretch>
            <a:fillRect/>
          </a:stretch>
        </p:blipFill>
        <p:spPr>
          <a:xfrm>
            <a:off x="916856" y="2052342"/>
            <a:ext cx="4576320" cy="3268800"/>
          </a:xfrm>
          <a:prstGeom prst="rect">
            <a:avLst/>
          </a:prstGeom>
        </p:spPr>
      </p:pic>
    </p:spTree>
    <p:extLst>
      <p:ext uri="{BB962C8B-B14F-4D97-AF65-F5344CB8AC3E}">
        <p14:creationId xmlns:p14="http://schemas.microsoft.com/office/powerpoint/2010/main" val="80140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DB8BC-82D4-E0D9-0B50-3A2E0A9ACFC5}"/>
              </a:ext>
            </a:extLst>
          </p:cNvPr>
          <p:cNvSpPr txBox="1">
            <a:spLocks/>
          </p:cNvSpPr>
          <p:nvPr/>
        </p:nvSpPr>
        <p:spPr>
          <a:xfrm>
            <a:off x="838199" y="492370"/>
            <a:ext cx="10515600" cy="92067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Porter Bold DEMO" pitchFamily="2" charset="0"/>
                <a:ea typeface="+mj-ea"/>
                <a:cs typeface="+mj-cs"/>
              </a:defRPr>
            </a:lvl1pPr>
          </a:lstStyle>
          <a:p>
            <a:r>
              <a:rPr lang="en-GB"/>
              <a:t>EDA: Log(Word Count)</a:t>
            </a:r>
          </a:p>
        </p:txBody>
      </p:sp>
      <p:pic>
        <p:nvPicPr>
          <p:cNvPr id="4" name="Picture 3" descr="A graph showing the growth of a company&#10;&#10;AI-generated content may be incorrect.">
            <a:extLst>
              <a:ext uri="{FF2B5EF4-FFF2-40B4-BE49-F238E27FC236}">
                <a16:creationId xmlns:a16="http://schemas.microsoft.com/office/drawing/2014/main" id="{EE5039E3-7E4E-70BE-E977-DED90DA83776}"/>
              </a:ext>
            </a:extLst>
          </p:cNvPr>
          <p:cNvPicPr>
            <a:picLocks noChangeAspect="1"/>
          </p:cNvPicPr>
          <p:nvPr/>
        </p:nvPicPr>
        <p:blipFill>
          <a:blip r:embed="rId3"/>
          <a:stretch>
            <a:fillRect/>
          </a:stretch>
        </p:blipFill>
        <p:spPr>
          <a:xfrm>
            <a:off x="1628906" y="1413042"/>
            <a:ext cx="8522908" cy="5113745"/>
          </a:xfrm>
          <a:prstGeom prst="rect">
            <a:avLst/>
          </a:prstGeom>
        </p:spPr>
      </p:pic>
    </p:spTree>
    <p:extLst>
      <p:ext uri="{BB962C8B-B14F-4D97-AF65-F5344CB8AC3E}">
        <p14:creationId xmlns:p14="http://schemas.microsoft.com/office/powerpoint/2010/main" val="2081179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7300-E0A6-B849-38E5-CAF8688990E3}"/>
              </a:ext>
            </a:extLst>
          </p:cNvPr>
          <p:cNvSpPr txBox="1">
            <a:spLocks/>
          </p:cNvSpPr>
          <p:nvPr/>
        </p:nvSpPr>
        <p:spPr>
          <a:xfrm>
            <a:off x="838199" y="492370"/>
            <a:ext cx="10515600" cy="92067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Porter Bold DEMO" pitchFamily="2" charset="0"/>
                <a:ea typeface="+mj-ea"/>
                <a:cs typeface="+mj-cs"/>
              </a:defRPr>
            </a:lvl1pPr>
          </a:lstStyle>
          <a:p>
            <a:r>
              <a:rPr lang="en-GB"/>
              <a:t>EDA: Abs(three - rating)</a:t>
            </a:r>
          </a:p>
        </p:txBody>
      </p:sp>
      <p:pic>
        <p:nvPicPr>
          <p:cNvPr id="3" name="Picture 2" descr="A graph showing a bar graph&#10;&#10;AI-generated content may be incorrect.">
            <a:extLst>
              <a:ext uri="{FF2B5EF4-FFF2-40B4-BE49-F238E27FC236}">
                <a16:creationId xmlns:a16="http://schemas.microsoft.com/office/drawing/2014/main" id="{C5D6732F-9E8A-039B-D535-FC35BD256CE9}"/>
              </a:ext>
            </a:extLst>
          </p:cNvPr>
          <p:cNvPicPr>
            <a:picLocks noChangeAspect="1"/>
          </p:cNvPicPr>
          <p:nvPr/>
        </p:nvPicPr>
        <p:blipFill>
          <a:blip r:embed="rId2"/>
          <a:stretch>
            <a:fillRect/>
          </a:stretch>
        </p:blipFill>
        <p:spPr>
          <a:xfrm>
            <a:off x="1917896" y="1280786"/>
            <a:ext cx="8356208" cy="5222630"/>
          </a:xfrm>
          <a:prstGeom prst="rect">
            <a:avLst/>
          </a:prstGeom>
        </p:spPr>
      </p:pic>
    </p:spTree>
    <p:extLst>
      <p:ext uri="{BB962C8B-B14F-4D97-AF65-F5344CB8AC3E}">
        <p14:creationId xmlns:p14="http://schemas.microsoft.com/office/powerpoint/2010/main" val="31153755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9B369-F325-A187-7894-39C86D455036}"/>
              </a:ext>
            </a:extLst>
          </p:cNvPr>
          <p:cNvSpPr txBox="1">
            <a:spLocks/>
          </p:cNvSpPr>
          <p:nvPr/>
        </p:nvSpPr>
        <p:spPr>
          <a:xfrm>
            <a:off x="838199" y="492370"/>
            <a:ext cx="10515600" cy="92067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Porter Bold DEMO" pitchFamily="2" charset="0"/>
                <a:ea typeface="+mj-ea"/>
                <a:cs typeface="+mj-cs"/>
              </a:defRPr>
            </a:lvl1pPr>
          </a:lstStyle>
          <a:p>
            <a:r>
              <a:rPr lang="en-GB"/>
              <a:t>EDA: Sentiment</a:t>
            </a:r>
          </a:p>
        </p:txBody>
      </p:sp>
      <p:pic>
        <p:nvPicPr>
          <p:cNvPr id="3" name="Picture 2" descr="A graph showing the number of data&#10;&#10;AI-generated content may be incorrect.">
            <a:extLst>
              <a:ext uri="{FF2B5EF4-FFF2-40B4-BE49-F238E27FC236}">
                <a16:creationId xmlns:a16="http://schemas.microsoft.com/office/drawing/2014/main" id="{DB1101B6-04FC-BD64-932C-309AD64BBAD4}"/>
              </a:ext>
            </a:extLst>
          </p:cNvPr>
          <p:cNvPicPr>
            <a:picLocks noChangeAspect="1"/>
          </p:cNvPicPr>
          <p:nvPr/>
        </p:nvPicPr>
        <p:blipFill>
          <a:blip r:embed="rId2"/>
          <a:stretch>
            <a:fillRect/>
          </a:stretch>
        </p:blipFill>
        <p:spPr>
          <a:xfrm>
            <a:off x="1968843" y="1413042"/>
            <a:ext cx="8254314" cy="4952588"/>
          </a:xfrm>
          <a:prstGeom prst="rect">
            <a:avLst/>
          </a:prstGeom>
        </p:spPr>
      </p:pic>
    </p:spTree>
    <p:extLst>
      <p:ext uri="{BB962C8B-B14F-4D97-AF65-F5344CB8AC3E}">
        <p14:creationId xmlns:p14="http://schemas.microsoft.com/office/powerpoint/2010/main" val="1107282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A6A3-5D78-7BF6-1B3C-AE5FB3DAD1E1}"/>
              </a:ext>
            </a:extLst>
          </p:cNvPr>
          <p:cNvSpPr txBox="1">
            <a:spLocks/>
          </p:cNvSpPr>
          <p:nvPr/>
        </p:nvSpPr>
        <p:spPr>
          <a:xfrm>
            <a:off x="838199" y="492370"/>
            <a:ext cx="10515600" cy="92067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Porter Bold DEMO" pitchFamily="2" charset="0"/>
                <a:ea typeface="+mj-ea"/>
                <a:cs typeface="+mj-cs"/>
              </a:defRPr>
            </a:lvl1pPr>
          </a:lstStyle>
          <a:p>
            <a:r>
              <a:rPr lang="en-GB"/>
              <a:t>EDA: Abs(Sentiment)</a:t>
            </a:r>
          </a:p>
        </p:txBody>
      </p:sp>
      <p:pic>
        <p:nvPicPr>
          <p:cNvPr id="3" name="Picture 2" descr="A graph showing the number of data&#10;&#10;AI-generated content may be incorrect.">
            <a:extLst>
              <a:ext uri="{FF2B5EF4-FFF2-40B4-BE49-F238E27FC236}">
                <a16:creationId xmlns:a16="http://schemas.microsoft.com/office/drawing/2014/main" id="{EAB2F801-B14B-0728-FFA2-996C2A0CF4E0}"/>
              </a:ext>
            </a:extLst>
          </p:cNvPr>
          <p:cNvPicPr>
            <a:picLocks noChangeAspect="1"/>
          </p:cNvPicPr>
          <p:nvPr/>
        </p:nvPicPr>
        <p:blipFill>
          <a:blip r:embed="rId2"/>
          <a:stretch>
            <a:fillRect/>
          </a:stretch>
        </p:blipFill>
        <p:spPr>
          <a:xfrm>
            <a:off x="2098109" y="1568162"/>
            <a:ext cx="7995780" cy="4797468"/>
          </a:xfrm>
          <a:prstGeom prst="rect">
            <a:avLst/>
          </a:prstGeom>
        </p:spPr>
      </p:pic>
    </p:spTree>
    <p:extLst>
      <p:ext uri="{BB962C8B-B14F-4D97-AF65-F5344CB8AC3E}">
        <p14:creationId xmlns:p14="http://schemas.microsoft.com/office/powerpoint/2010/main" val="31153105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showing the growth of the company's company&#10;&#10;AI-generated content may be incorrect.">
            <a:extLst>
              <a:ext uri="{FF2B5EF4-FFF2-40B4-BE49-F238E27FC236}">
                <a16:creationId xmlns:a16="http://schemas.microsoft.com/office/drawing/2014/main" id="{5F5DCF72-67EA-3622-F5E4-D4E62232A8EB}"/>
              </a:ext>
            </a:extLst>
          </p:cNvPr>
          <p:cNvPicPr>
            <a:picLocks noChangeAspect="1"/>
          </p:cNvPicPr>
          <p:nvPr/>
        </p:nvPicPr>
        <p:blipFill>
          <a:blip r:embed="rId2"/>
          <a:stretch>
            <a:fillRect/>
          </a:stretch>
        </p:blipFill>
        <p:spPr>
          <a:xfrm>
            <a:off x="2038090" y="1465546"/>
            <a:ext cx="8115820" cy="4869492"/>
          </a:xfrm>
          <a:prstGeom prst="rect">
            <a:avLst/>
          </a:prstGeom>
        </p:spPr>
      </p:pic>
      <p:sp>
        <p:nvSpPr>
          <p:cNvPr id="3" name="Title 1">
            <a:extLst>
              <a:ext uri="{FF2B5EF4-FFF2-40B4-BE49-F238E27FC236}">
                <a16:creationId xmlns:a16="http://schemas.microsoft.com/office/drawing/2014/main" id="{EC233BD8-8CC8-D29E-C51A-A6443D1AB59F}"/>
              </a:ext>
            </a:extLst>
          </p:cNvPr>
          <p:cNvSpPr txBox="1">
            <a:spLocks/>
          </p:cNvSpPr>
          <p:nvPr/>
        </p:nvSpPr>
        <p:spPr>
          <a:xfrm>
            <a:off x="838199" y="492370"/>
            <a:ext cx="10515600" cy="92067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Porter Bold DEMO" pitchFamily="2" charset="0"/>
                <a:ea typeface="+mj-ea"/>
                <a:cs typeface="+mj-cs"/>
              </a:defRPr>
            </a:lvl1pPr>
          </a:lstStyle>
          <a:p>
            <a:r>
              <a:rPr lang="en-GB"/>
              <a:t>EDA: Analytic</a:t>
            </a:r>
          </a:p>
        </p:txBody>
      </p:sp>
    </p:spTree>
    <p:extLst>
      <p:ext uri="{BB962C8B-B14F-4D97-AF65-F5344CB8AC3E}">
        <p14:creationId xmlns:p14="http://schemas.microsoft.com/office/powerpoint/2010/main" val="5507226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the value of a number of individuals&#10;&#10;AI-generated content may be incorrect.">
            <a:extLst>
              <a:ext uri="{FF2B5EF4-FFF2-40B4-BE49-F238E27FC236}">
                <a16:creationId xmlns:a16="http://schemas.microsoft.com/office/drawing/2014/main" id="{866D2586-5978-A342-77B2-DDADB6FC7A2C}"/>
              </a:ext>
            </a:extLst>
          </p:cNvPr>
          <p:cNvPicPr>
            <a:picLocks noChangeAspect="1"/>
          </p:cNvPicPr>
          <p:nvPr/>
        </p:nvPicPr>
        <p:blipFill>
          <a:blip r:embed="rId2"/>
          <a:stretch>
            <a:fillRect/>
          </a:stretch>
        </p:blipFill>
        <p:spPr>
          <a:xfrm>
            <a:off x="1944666" y="1269616"/>
            <a:ext cx="8302667" cy="4981600"/>
          </a:xfrm>
          <a:prstGeom prst="rect">
            <a:avLst/>
          </a:prstGeom>
        </p:spPr>
      </p:pic>
      <p:sp>
        <p:nvSpPr>
          <p:cNvPr id="4" name="Title 1">
            <a:extLst>
              <a:ext uri="{FF2B5EF4-FFF2-40B4-BE49-F238E27FC236}">
                <a16:creationId xmlns:a16="http://schemas.microsoft.com/office/drawing/2014/main" id="{4C267791-E46D-9AFE-4331-DB1A6DC7ED48}"/>
              </a:ext>
            </a:extLst>
          </p:cNvPr>
          <p:cNvSpPr txBox="1">
            <a:spLocks/>
          </p:cNvSpPr>
          <p:nvPr/>
        </p:nvSpPr>
        <p:spPr>
          <a:xfrm>
            <a:off x="838199" y="492370"/>
            <a:ext cx="10515600" cy="92067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Porter Bold DEMO" pitchFamily="2" charset="0"/>
                <a:ea typeface="+mj-ea"/>
                <a:cs typeface="+mj-cs"/>
              </a:defRPr>
            </a:lvl1pPr>
          </a:lstStyle>
          <a:p>
            <a:r>
              <a:rPr lang="en-GB"/>
              <a:t>EDA: Readability</a:t>
            </a:r>
          </a:p>
        </p:txBody>
      </p:sp>
    </p:spTree>
    <p:extLst>
      <p:ext uri="{BB962C8B-B14F-4D97-AF65-F5344CB8AC3E}">
        <p14:creationId xmlns:p14="http://schemas.microsoft.com/office/powerpoint/2010/main" val="1882639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BD7BF1A-89C9-A201-1ABB-A2003360DB8E}"/>
              </a:ext>
            </a:extLst>
          </p:cNvPr>
          <p:cNvSpPr>
            <a:spLocks noGrp="1"/>
          </p:cNvSpPr>
          <p:nvPr>
            <p:ph type="title"/>
          </p:nvPr>
        </p:nvSpPr>
        <p:spPr>
          <a:xfrm>
            <a:off x="838199" y="492370"/>
            <a:ext cx="10515600" cy="920672"/>
          </a:xfrm>
        </p:spPr>
        <p:txBody>
          <a:bodyPr/>
          <a:lstStyle/>
          <a:p>
            <a:r>
              <a:rPr lang="en-GB" dirty="0"/>
              <a:t>QUANTILE REGRESSION</a:t>
            </a:r>
          </a:p>
        </p:txBody>
      </p:sp>
      <p:sp>
        <p:nvSpPr>
          <p:cNvPr id="13" name="Subtitle 2">
            <a:extLst>
              <a:ext uri="{FF2B5EF4-FFF2-40B4-BE49-F238E27FC236}">
                <a16:creationId xmlns:a16="http://schemas.microsoft.com/office/drawing/2014/main" id="{67F8D667-491F-944D-6570-CD72EAB552A9}"/>
              </a:ext>
            </a:extLst>
          </p:cNvPr>
          <p:cNvSpPr>
            <a:spLocks noGrp="1"/>
          </p:cNvSpPr>
          <p:nvPr>
            <p:ph type="subTitle" idx="1"/>
          </p:nvPr>
        </p:nvSpPr>
        <p:spPr>
          <a:xfrm>
            <a:off x="838199" y="1435047"/>
            <a:ext cx="8148785" cy="471176"/>
          </a:xfrm>
        </p:spPr>
        <p:txBody>
          <a:bodyPr/>
          <a:lstStyle/>
          <a:p>
            <a:r>
              <a:rPr lang="en-GB" dirty="0"/>
              <a:t>Sensitivity Analysis</a:t>
            </a:r>
          </a:p>
        </p:txBody>
      </p:sp>
      <p:pic>
        <p:nvPicPr>
          <p:cNvPr id="28" name="Picture 27" descr="A graph of a graph showing the average value of a number of numbers&#10;&#10;AI-generated content may be incorrect.">
            <a:extLst>
              <a:ext uri="{FF2B5EF4-FFF2-40B4-BE49-F238E27FC236}">
                <a16:creationId xmlns:a16="http://schemas.microsoft.com/office/drawing/2014/main" id="{1CEE4ED3-F201-33CA-F42A-F6F83A4045DA}"/>
              </a:ext>
            </a:extLst>
          </p:cNvPr>
          <p:cNvPicPr>
            <a:picLocks noChangeAspect="1"/>
          </p:cNvPicPr>
          <p:nvPr/>
        </p:nvPicPr>
        <p:blipFill>
          <a:blip r:embed="rId2"/>
          <a:stretch>
            <a:fillRect/>
          </a:stretch>
        </p:blipFill>
        <p:spPr>
          <a:xfrm>
            <a:off x="2185790" y="1906223"/>
            <a:ext cx="7820417" cy="4692250"/>
          </a:xfrm>
          <a:prstGeom prst="rect">
            <a:avLst/>
          </a:prstGeom>
        </p:spPr>
      </p:pic>
    </p:spTree>
    <p:extLst>
      <p:ext uri="{BB962C8B-B14F-4D97-AF65-F5344CB8AC3E}">
        <p14:creationId xmlns:p14="http://schemas.microsoft.com/office/powerpoint/2010/main" val="36727087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6763B-824D-51EC-87AB-3129D8F33B3F}"/>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BAF44A62-28E1-8428-7EC2-D4385E4D052B}"/>
              </a:ext>
            </a:extLst>
          </p:cNvPr>
          <p:cNvSpPr>
            <a:spLocks noGrp="1"/>
          </p:cNvSpPr>
          <p:nvPr>
            <p:ph type="title"/>
          </p:nvPr>
        </p:nvSpPr>
        <p:spPr>
          <a:xfrm>
            <a:off x="838199" y="492370"/>
            <a:ext cx="10515600" cy="920672"/>
          </a:xfrm>
        </p:spPr>
        <p:txBody>
          <a:bodyPr/>
          <a:lstStyle/>
          <a:p>
            <a:r>
              <a:rPr lang="en-GB" dirty="0"/>
              <a:t>QUANTILE REGRESSION</a:t>
            </a:r>
          </a:p>
        </p:txBody>
      </p:sp>
      <p:sp>
        <p:nvSpPr>
          <p:cNvPr id="13" name="Subtitle 2">
            <a:extLst>
              <a:ext uri="{FF2B5EF4-FFF2-40B4-BE49-F238E27FC236}">
                <a16:creationId xmlns:a16="http://schemas.microsoft.com/office/drawing/2014/main" id="{E22F543F-E857-0970-D1DF-E652762FCD17}"/>
              </a:ext>
            </a:extLst>
          </p:cNvPr>
          <p:cNvSpPr>
            <a:spLocks noGrp="1"/>
          </p:cNvSpPr>
          <p:nvPr>
            <p:ph type="subTitle" idx="1"/>
          </p:nvPr>
        </p:nvSpPr>
        <p:spPr>
          <a:xfrm>
            <a:off x="838199" y="1435047"/>
            <a:ext cx="8148785" cy="471176"/>
          </a:xfrm>
        </p:spPr>
        <p:txBody>
          <a:bodyPr/>
          <a:lstStyle/>
          <a:p>
            <a:r>
              <a:rPr lang="en-GB" dirty="0"/>
              <a:t>Sensitivity Analysis</a:t>
            </a:r>
          </a:p>
        </p:txBody>
      </p:sp>
      <p:pic>
        <p:nvPicPr>
          <p:cNvPr id="2" name="Picture 1" descr="A graph showing the number of numbers&#10;&#10;AI-generated content may be incorrect.">
            <a:extLst>
              <a:ext uri="{FF2B5EF4-FFF2-40B4-BE49-F238E27FC236}">
                <a16:creationId xmlns:a16="http://schemas.microsoft.com/office/drawing/2014/main" id="{E72681B1-9260-FD8B-133F-80F0C5089447}"/>
              </a:ext>
            </a:extLst>
          </p:cNvPr>
          <p:cNvPicPr>
            <a:picLocks noChangeAspect="1"/>
          </p:cNvPicPr>
          <p:nvPr/>
        </p:nvPicPr>
        <p:blipFill>
          <a:blip r:embed="rId2"/>
          <a:stretch>
            <a:fillRect/>
          </a:stretch>
        </p:blipFill>
        <p:spPr>
          <a:xfrm>
            <a:off x="2739025" y="2068215"/>
            <a:ext cx="7162359" cy="4297415"/>
          </a:xfrm>
          <a:prstGeom prst="rect">
            <a:avLst/>
          </a:prstGeom>
        </p:spPr>
      </p:pic>
    </p:spTree>
    <p:extLst>
      <p:ext uri="{BB962C8B-B14F-4D97-AF65-F5344CB8AC3E}">
        <p14:creationId xmlns:p14="http://schemas.microsoft.com/office/powerpoint/2010/main" val="23158615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B6202-2A59-7831-E337-B3B7C7CABE00}"/>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2B60F77B-C9B4-8D74-6C3C-49F5D9861C6C}"/>
              </a:ext>
            </a:extLst>
          </p:cNvPr>
          <p:cNvSpPr>
            <a:spLocks noGrp="1"/>
          </p:cNvSpPr>
          <p:nvPr>
            <p:ph type="title"/>
          </p:nvPr>
        </p:nvSpPr>
        <p:spPr>
          <a:xfrm>
            <a:off x="838199" y="492370"/>
            <a:ext cx="10515600" cy="920672"/>
          </a:xfrm>
        </p:spPr>
        <p:txBody>
          <a:bodyPr/>
          <a:lstStyle/>
          <a:p>
            <a:r>
              <a:rPr lang="en-GB" dirty="0"/>
              <a:t>QUANTILE REGRESSION</a:t>
            </a:r>
          </a:p>
        </p:txBody>
      </p:sp>
      <p:sp>
        <p:nvSpPr>
          <p:cNvPr id="13" name="Subtitle 2">
            <a:extLst>
              <a:ext uri="{FF2B5EF4-FFF2-40B4-BE49-F238E27FC236}">
                <a16:creationId xmlns:a16="http://schemas.microsoft.com/office/drawing/2014/main" id="{D00F3156-4ED5-A82A-3CED-431CEAE78224}"/>
              </a:ext>
            </a:extLst>
          </p:cNvPr>
          <p:cNvSpPr>
            <a:spLocks noGrp="1"/>
          </p:cNvSpPr>
          <p:nvPr>
            <p:ph type="subTitle" idx="1"/>
          </p:nvPr>
        </p:nvSpPr>
        <p:spPr>
          <a:xfrm>
            <a:off x="838199" y="1435047"/>
            <a:ext cx="8148785" cy="471176"/>
          </a:xfrm>
        </p:spPr>
        <p:txBody>
          <a:bodyPr/>
          <a:lstStyle/>
          <a:p>
            <a:r>
              <a:rPr lang="en-GB" dirty="0"/>
              <a:t>Sensitivity Analysis</a:t>
            </a:r>
          </a:p>
        </p:txBody>
      </p:sp>
      <p:pic>
        <p:nvPicPr>
          <p:cNvPr id="2" name="Picture 1" descr="A graph showing the difference between a user score and a user score&#10;&#10;AI-generated content may be incorrect.">
            <a:extLst>
              <a:ext uri="{FF2B5EF4-FFF2-40B4-BE49-F238E27FC236}">
                <a16:creationId xmlns:a16="http://schemas.microsoft.com/office/drawing/2014/main" id="{CF2096F5-B13D-80C0-96B9-074855FAF387}"/>
              </a:ext>
            </a:extLst>
          </p:cNvPr>
          <p:cNvPicPr>
            <a:picLocks noChangeAspect="1"/>
          </p:cNvPicPr>
          <p:nvPr/>
        </p:nvPicPr>
        <p:blipFill>
          <a:blip r:embed="rId2"/>
          <a:stretch>
            <a:fillRect/>
          </a:stretch>
        </p:blipFill>
        <p:spPr>
          <a:xfrm>
            <a:off x="2438399" y="2015966"/>
            <a:ext cx="7569016" cy="4541409"/>
          </a:xfrm>
          <a:prstGeom prst="rect">
            <a:avLst/>
          </a:prstGeom>
        </p:spPr>
      </p:pic>
    </p:spTree>
    <p:extLst>
      <p:ext uri="{BB962C8B-B14F-4D97-AF65-F5344CB8AC3E}">
        <p14:creationId xmlns:p14="http://schemas.microsoft.com/office/powerpoint/2010/main" val="3824248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30E1F"/>
        </a:solidFill>
        <a:effectLst/>
      </p:bgPr>
    </p:bg>
    <p:spTree>
      <p:nvGrpSpPr>
        <p:cNvPr id="1" name="">
          <a:extLst>
            <a:ext uri="{FF2B5EF4-FFF2-40B4-BE49-F238E27FC236}">
              <a16:creationId xmlns:a16="http://schemas.microsoft.com/office/drawing/2014/main" id="{924A4611-A5FE-5D60-EE33-032E406F1C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E8276B-0274-E63B-1D7C-5BF57C44CBDB}"/>
              </a:ext>
            </a:extLst>
          </p:cNvPr>
          <p:cNvSpPr>
            <a:spLocks noGrp="1"/>
          </p:cNvSpPr>
          <p:nvPr>
            <p:ph type="title"/>
          </p:nvPr>
        </p:nvSpPr>
        <p:spPr/>
        <p:txBody>
          <a:bodyPr>
            <a:normAutofit/>
          </a:bodyPr>
          <a:lstStyle/>
          <a:p>
            <a:r>
              <a:rPr lang="en-US" sz="4400" b="1"/>
              <a:t>sentiment Features </a:t>
            </a:r>
            <a:r>
              <a:rPr lang="en-US" sz="4400" b="1">
                <a:solidFill>
                  <a:schemeClr val="tx1">
                    <a:lumMod val="85000"/>
                    <a:lumOff val="15000"/>
                  </a:schemeClr>
                </a:solidFill>
                <a:latin typeface="Arial" panose="020B0604020202020204" pitchFamily="34" charset="0"/>
                <a:cs typeface="Arial" panose="020B0604020202020204" pitchFamily="34" charset="0"/>
              </a:rPr>
              <a:t>2011</a:t>
            </a:r>
            <a:endParaRPr lang="en-US" sz="4400" b="1">
              <a:latin typeface="Arial" panose="020B0604020202020204" pitchFamily="34" charset="0"/>
              <a:cs typeface="Arial" panose="020B0604020202020204" pitchFamily="34" charset="0"/>
            </a:endParaRPr>
          </a:p>
        </p:txBody>
      </p:sp>
      <p:grpSp>
        <p:nvGrpSpPr>
          <p:cNvPr id="61" name="Group 60">
            <a:extLst>
              <a:ext uri="{FF2B5EF4-FFF2-40B4-BE49-F238E27FC236}">
                <a16:creationId xmlns:a16="http://schemas.microsoft.com/office/drawing/2014/main" id="{304057A4-ECFF-B019-C3D9-CF0790B03176}"/>
              </a:ext>
            </a:extLst>
          </p:cNvPr>
          <p:cNvGrpSpPr/>
          <p:nvPr/>
        </p:nvGrpSpPr>
        <p:grpSpPr>
          <a:xfrm>
            <a:off x="515469" y="2225070"/>
            <a:ext cx="1371050" cy="1235289"/>
            <a:chOff x="424673" y="1528895"/>
            <a:chExt cx="2234930" cy="2013629"/>
          </a:xfrm>
        </p:grpSpPr>
        <p:sp>
          <p:nvSpPr>
            <p:cNvPr id="62" name="Flowchart: Process 13">
              <a:extLst>
                <a:ext uri="{FF2B5EF4-FFF2-40B4-BE49-F238E27FC236}">
                  <a16:creationId xmlns:a16="http://schemas.microsoft.com/office/drawing/2014/main" id="{1E4FC136-D9A1-1F1E-7802-A30686C756FF}"/>
                </a:ext>
              </a:extLst>
            </p:cNvPr>
            <p:cNvSpPr/>
            <p:nvPr/>
          </p:nvSpPr>
          <p:spPr>
            <a:xfrm>
              <a:off x="632675" y="1731860"/>
              <a:ext cx="1810184" cy="1810664"/>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
              </a:endParaRPr>
            </a:p>
          </p:txBody>
        </p:sp>
        <p:sp>
          <p:nvSpPr>
            <p:cNvPr id="63" name="Rectangle 62">
              <a:extLst>
                <a:ext uri="{FF2B5EF4-FFF2-40B4-BE49-F238E27FC236}">
                  <a16:creationId xmlns:a16="http://schemas.microsoft.com/office/drawing/2014/main" id="{B4A0F435-9DA1-651B-03C1-5B3E3653FC07}"/>
                </a:ext>
              </a:extLst>
            </p:cNvPr>
            <p:cNvSpPr/>
            <p:nvPr/>
          </p:nvSpPr>
          <p:spPr>
            <a:xfrm>
              <a:off x="424673" y="1528895"/>
              <a:ext cx="1810184" cy="1810664"/>
            </a:xfrm>
            <a:prstGeom prst="rect">
              <a:avLst/>
            </a:prstGeom>
            <a:noFill/>
            <a:ln w="381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
              </a:endParaRPr>
            </a:p>
          </p:txBody>
        </p:sp>
        <p:sp>
          <p:nvSpPr>
            <p:cNvPr id="64" name="Isosceles Triangle 15">
              <a:extLst>
                <a:ext uri="{FF2B5EF4-FFF2-40B4-BE49-F238E27FC236}">
                  <a16:creationId xmlns:a16="http://schemas.microsoft.com/office/drawing/2014/main" id="{22FB6EF4-AE45-46F1-8247-0B8AD2526EAE}"/>
                </a:ext>
              </a:extLst>
            </p:cNvPr>
            <p:cNvSpPr/>
            <p:nvPr/>
          </p:nvSpPr>
          <p:spPr>
            <a:xfrm rot="5400000">
              <a:off x="2366180" y="2521071"/>
              <a:ext cx="354604" cy="23224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
              </a:endParaRPr>
            </a:p>
          </p:txBody>
        </p:sp>
        <p:sp>
          <p:nvSpPr>
            <p:cNvPr id="65" name="TextBox 64">
              <a:extLst>
                <a:ext uri="{FF2B5EF4-FFF2-40B4-BE49-F238E27FC236}">
                  <a16:creationId xmlns:a16="http://schemas.microsoft.com/office/drawing/2014/main" id="{7527D4B7-3BA2-7BE0-524F-7DB5B93AF335}"/>
                </a:ext>
              </a:extLst>
            </p:cNvPr>
            <p:cNvSpPr txBox="1"/>
            <p:nvPr/>
          </p:nvSpPr>
          <p:spPr>
            <a:xfrm>
              <a:off x="815258" y="1731860"/>
              <a:ext cx="1231261" cy="652214"/>
            </a:xfrm>
            <a:prstGeom prst="rect">
              <a:avLst/>
            </a:prstGeom>
            <a:noFill/>
          </p:spPr>
          <p:txBody>
            <a:bodyPr wrap="none" rtlCol="0">
              <a:spAutoFit/>
            </a:bodyPr>
            <a:lstStyle/>
            <a:p>
              <a:pPr algn="ctr"/>
              <a:r>
                <a:rPr lang="en-US" sz="2000" b="1">
                  <a:solidFill>
                    <a:schemeClr val="tx1">
                      <a:lumMod val="85000"/>
                      <a:lumOff val="15000"/>
                    </a:schemeClr>
                  </a:solidFill>
                  <a:latin typeface=""/>
                </a:rPr>
                <a:t>2006</a:t>
              </a:r>
            </a:p>
          </p:txBody>
        </p:sp>
        <p:pic>
          <p:nvPicPr>
            <p:cNvPr id="66" name="Graphic 65" descr="Rocket with solid fill">
              <a:extLst>
                <a:ext uri="{FF2B5EF4-FFF2-40B4-BE49-F238E27FC236}">
                  <a16:creationId xmlns:a16="http://schemas.microsoft.com/office/drawing/2014/main" id="{9CA21016-5A9E-C755-8252-9323A975AD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9351" y="2332300"/>
              <a:ext cx="735331" cy="735331"/>
            </a:xfrm>
            <a:prstGeom prst="rect">
              <a:avLst/>
            </a:prstGeom>
            <a:effectLst>
              <a:outerShdw blurRad="50800" dist="38100" dir="2700000" algn="tl" rotWithShape="0">
                <a:prstClr val="black">
                  <a:alpha val="40000"/>
                </a:prstClr>
              </a:outerShdw>
            </a:effectLst>
          </p:spPr>
        </p:pic>
      </p:grpSp>
      <p:grpSp>
        <p:nvGrpSpPr>
          <p:cNvPr id="73" name="Group 72">
            <a:extLst>
              <a:ext uri="{FF2B5EF4-FFF2-40B4-BE49-F238E27FC236}">
                <a16:creationId xmlns:a16="http://schemas.microsoft.com/office/drawing/2014/main" id="{BFC36BE9-06BB-8B96-A36F-61D90C876AA5}"/>
              </a:ext>
            </a:extLst>
          </p:cNvPr>
          <p:cNvGrpSpPr/>
          <p:nvPr/>
        </p:nvGrpSpPr>
        <p:grpSpPr>
          <a:xfrm>
            <a:off x="515471" y="3604745"/>
            <a:ext cx="1377093" cy="1240526"/>
            <a:chOff x="5032265" y="1528895"/>
            <a:chExt cx="2235306" cy="2013629"/>
          </a:xfrm>
        </p:grpSpPr>
        <p:sp>
          <p:nvSpPr>
            <p:cNvPr id="74" name="Rectangle 73">
              <a:extLst>
                <a:ext uri="{FF2B5EF4-FFF2-40B4-BE49-F238E27FC236}">
                  <a16:creationId xmlns:a16="http://schemas.microsoft.com/office/drawing/2014/main" id="{BF65B590-4677-77E2-2EBD-6B5BD5003EC2}"/>
                </a:ext>
              </a:extLst>
            </p:cNvPr>
            <p:cNvSpPr/>
            <p:nvPr/>
          </p:nvSpPr>
          <p:spPr>
            <a:xfrm>
              <a:off x="5240266" y="1731860"/>
              <a:ext cx="1810184" cy="1810664"/>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
              </a:endParaRPr>
            </a:p>
          </p:txBody>
        </p:sp>
        <p:sp>
          <p:nvSpPr>
            <p:cNvPr id="75" name="Rectangle 74">
              <a:extLst>
                <a:ext uri="{FF2B5EF4-FFF2-40B4-BE49-F238E27FC236}">
                  <a16:creationId xmlns:a16="http://schemas.microsoft.com/office/drawing/2014/main" id="{173FB653-069B-BF2D-DEF9-6382DA6666C4}"/>
                </a:ext>
              </a:extLst>
            </p:cNvPr>
            <p:cNvSpPr/>
            <p:nvPr/>
          </p:nvSpPr>
          <p:spPr>
            <a:xfrm>
              <a:off x="5032265" y="1528895"/>
              <a:ext cx="1810184" cy="1810664"/>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
              </a:endParaRPr>
            </a:p>
          </p:txBody>
        </p:sp>
        <p:sp>
          <p:nvSpPr>
            <p:cNvPr id="76" name="Isosceles Triangle 27">
              <a:extLst>
                <a:ext uri="{FF2B5EF4-FFF2-40B4-BE49-F238E27FC236}">
                  <a16:creationId xmlns:a16="http://schemas.microsoft.com/office/drawing/2014/main" id="{DE2F495E-27D1-8BFF-4A49-7FB4CECFB9AE}"/>
                </a:ext>
              </a:extLst>
            </p:cNvPr>
            <p:cNvSpPr/>
            <p:nvPr/>
          </p:nvSpPr>
          <p:spPr>
            <a:xfrm rot="5400000">
              <a:off x="6974148" y="2521071"/>
              <a:ext cx="354604" cy="232243"/>
            </a:xfrm>
            <a:prstGeom prst="triangl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
              </a:endParaRPr>
            </a:p>
          </p:txBody>
        </p:sp>
        <p:sp>
          <p:nvSpPr>
            <p:cNvPr id="77" name="TextBox 76">
              <a:extLst>
                <a:ext uri="{FF2B5EF4-FFF2-40B4-BE49-F238E27FC236}">
                  <a16:creationId xmlns:a16="http://schemas.microsoft.com/office/drawing/2014/main" id="{914A5B27-0ADA-866B-F8A0-5C737C27E0CD}"/>
                </a:ext>
              </a:extLst>
            </p:cNvPr>
            <p:cNvSpPr txBox="1"/>
            <p:nvPr/>
          </p:nvSpPr>
          <p:spPr>
            <a:xfrm>
              <a:off x="5434332" y="1731859"/>
              <a:ext cx="1203063" cy="649461"/>
            </a:xfrm>
            <a:prstGeom prst="rect">
              <a:avLst/>
            </a:prstGeom>
            <a:noFill/>
          </p:spPr>
          <p:txBody>
            <a:bodyPr wrap="none" rtlCol="0">
              <a:spAutoFit/>
            </a:bodyPr>
            <a:lstStyle/>
            <a:p>
              <a:pPr algn="ctr"/>
              <a:r>
                <a:rPr lang="en-US" sz="2000" b="1">
                  <a:solidFill>
                    <a:schemeClr val="tx1">
                      <a:lumMod val="85000"/>
                      <a:lumOff val="15000"/>
                    </a:schemeClr>
                  </a:solidFill>
                  <a:latin typeface=""/>
                </a:rPr>
                <a:t>2011</a:t>
              </a:r>
            </a:p>
          </p:txBody>
        </p:sp>
        <p:pic>
          <p:nvPicPr>
            <p:cNvPr id="78" name="Graphic 4" descr="Bullseye">
              <a:extLst>
                <a:ext uri="{FF2B5EF4-FFF2-40B4-BE49-F238E27FC236}">
                  <a16:creationId xmlns:a16="http://schemas.microsoft.com/office/drawing/2014/main" id="{90C730DF-9BED-E82A-487F-395B3D2871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66261" y="2363736"/>
              <a:ext cx="735331" cy="735331"/>
            </a:xfrm>
            <a:prstGeom prst="rect">
              <a:avLst/>
            </a:prstGeom>
            <a:effectLst>
              <a:outerShdw blurRad="50800" dist="38100" dir="2700000" algn="tl" rotWithShape="0">
                <a:prstClr val="black">
                  <a:alpha val="40000"/>
                </a:prstClr>
              </a:outerShdw>
            </a:effectLst>
          </p:spPr>
        </p:pic>
      </p:grpSp>
      <p:grpSp>
        <p:nvGrpSpPr>
          <p:cNvPr id="11" name="Group 10">
            <a:extLst>
              <a:ext uri="{FF2B5EF4-FFF2-40B4-BE49-F238E27FC236}">
                <a16:creationId xmlns:a16="http://schemas.microsoft.com/office/drawing/2014/main" id="{238CA8D1-AA5F-AA0A-764D-93C69C3CC4B0}"/>
              </a:ext>
            </a:extLst>
          </p:cNvPr>
          <p:cNvGrpSpPr/>
          <p:nvPr/>
        </p:nvGrpSpPr>
        <p:grpSpPr>
          <a:xfrm>
            <a:off x="515470" y="4989128"/>
            <a:ext cx="1250600" cy="1254018"/>
            <a:chOff x="7423301" y="2136653"/>
            <a:chExt cx="2018186" cy="2023702"/>
          </a:xfrm>
        </p:grpSpPr>
        <p:grpSp>
          <p:nvGrpSpPr>
            <p:cNvPr id="12" name="Group 11">
              <a:extLst>
                <a:ext uri="{FF2B5EF4-FFF2-40B4-BE49-F238E27FC236}">
                  <a16:creationId xmlns:a16="http://schemas.microsoft.com/office/drawing/2014/main" id="{E418409B-C7E1-6A8F-515C-001DE3287D3B}"/>
                </a:ext>
              </a:extLst>
            </p:cNvPr>
            <p:cNvGrpSpPr/>
            <p:nvPr/>
          </p:nvGrpSpPr>
          <p:grpSpPr>
            <a:xfrm>
              <a:off x="7423301" y="2136653"/>
              <a:ext cx="2018186" cy="2023702"/>
              <a:chOff x="9639857" y="1518822"/>
              <a:chExt cx="2018186" cy="2023702"/>
            </a:xfrm>
          </p:grpSpPr>
          <p:sp>
            <p:nvSpPr>
              <p:cNvPr id="14" name="Rectangle 13">
                <a:extLst>
                  <a:ext uri="{FF2B5EF4-FFF2-40B4-BE49-F238E27FC236}">
                    <a16:creationId xmlns:a16="http://schemas.microsoft.com/office/drawing/2014/main" id="{C7FC96DA-FDE5-860D-AAC3-7E1348AD8825}"/>
                  </a:ext>
                </a:extLst>
              </p:cNvPr>
              <p:cNvSpPr/>
              <p:nvPr/>
            </p:nvSpPr>
            <p:spPr>
              <a:xfrm>
                <a:off x="9847859" y="1731860"/>
                <a:ext cx="1810184" cy="181066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
                </a:endParaRPr>
              </a:p>
            </p:txBody>
          </p:sp>
          <p:sp>
            <p:nvSpPr>
              <p:cNvPr id="15" name="Rectangle 14">
                <a:extLst>
                  <a:ext uri="{FF2B5EF4-FFF2-40B4-BE49-F238E27FC236}">
                    <a16:creationId xmlns:a16="http://schemas.microsoft.com/office/drawing/2014/main" id="{3B293240-D30D-E4D4-7785-80A420BD77C3}"/>
                  </a:ext>
                </a:extLst>
              </p:cNvPr>
              <p:cNvSpPr/>
              <p:nvPr/>
            </p:nvSpPr>
            <p:spPr>
              <a:xfrm>
                <a:off x="9639857" y="1518822"/>
                <a:ext cx="1810184" cy="1810664"/>
              </a:xfrm>
              <a:prstGeom prst="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
                </a:endParaRPr>
              </a:p>
            </p:txBody>
          </p:sp>
          <p:sp>
            <p:nvSpPr>
              <p:cNvPr id="16" name="TextBox 15">
                <a:extLst>
                  <a:ext uri="{FF2B5EF4-FFF2-40B4-BE49-F238E27FC236}">
                    <a16:creationId xmlns:a16="http://schemas.microsoft.com/office/drawing/2014/main" id="{A5617C6B-2DD1-E593-D621-4B044FA5C426}"/>
                  </a:ext>
                </a:extLst>
              </p:cNvPr>
              <p:cNvSpPr txBox="1"/>
              <p:nvPr/>
            </p:nvSpPr>
            <p:spPr>
              <a:xfrm>
                <a:off x="10031370" y="1731860"/>
                <a:ext cx="1218940" cy="645687"/>
              </a:xfrm>
              <a:prstGeom prst="rect">
                <a:avLst/>
              </a:prstGeom>
              <a:noFill/>
            </p:spPr>
            <p:txBody>
              <a:bodyPr wrap="none" rtlCol="0">
                <a:spAutoFit/>
              </a:bodyPr>
              <a:lstStyle/>
              <a:p>
                <a:pPr algn="ctr"/>
                <a:r>
                  <a:rPr lang="en-US" sz="2000" b="1">
                    <a:solidFill>
                      <a:schemeClr val="tx1">
                        <a:lumMod val="85000"/>
                        <a:lumOff val="15000"/>
                      </a:schemeClr>
                    </a:solidFill>
                    <a:latin typeface=""/>
                  </a:rPr>
                  <a:t>2022</a:t>
                </a:r>
              </a:p>
            </p:txBody>
          </p:sp>
        </p:grpSp>
        <p:pic>
          <p:nvPicPr>
            <p:cNvPr id="13" name="Graphic 12" descr="Puzzle">
              <a:extLst>
                <a:ext uri="{FF2B5EF4-FFF2-40B4-BE49-F238E27FC236}">
                  <a16:creationId xmlns:a16="http://schemas.microsoft.com/office/drawing/2014/main" id="{42E60F04-5378-3096-8DC3-1C6BD4563E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56616" y="3010363"/>
              <a:ext cx="735331" cy="735331"/>
            </a:xfrm>
            <a:prstGeom prst="rect">
              <a:avLst/>
            </a:prstGeom>
            <a:effectLst>
              <a:outerShdw blurRad="50800" dist="38100" dir="2700000" algn="tl" rotWithShape="0">
                <a:prstClr val="black">
                  <a:alpha val="40000"/>
                </a:prstClr>
              </a:outerShdw>
            </a:effectLst>
          </p:spPr>
        </p:pic>
      </p:grpSp>
      <p:sp>
        <p:nvSpPr>
          <p:cNvPr id="17" name="Rectangle 16">
            <a:extLst>
              <a:ext uri="{FF2B5EF4-FFF2-40B4-BE49-F238E27FC236}">
                <a16:creationId xmlns:a16="http://schemas.microsoft.com/office/drawing/2014/main" id="{D083318A-2541-2EA9-6913-E71C8C1CDAB5}"/>
              </a:ext>
            </a:extLst>
          </p:cNvPr>
          <p:cNvSpPr/>
          <p:nvPr/>
        </p:nvSpPr>
        <p:spPr>
          <a:xfrm>
            <a:off x="304800" y="4951777"/>
            <a:ext cx="1690255" cy="1526707"/>
          </a:xfrm>
          <a:prstGeom prst="rect">
            <a:avLst/>
          </a:prstGeom>
          <a:solidFill>
            <a:srgbClr val="030E1F">
              <a:alpha val="8016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
            </a:endParaRPr>
          </a:p>
        </p:txBody>
      </p:sp>
      <p:sp>
        <p:nvSpPr>
          <p:cNvPr id="4" name="Rectangle 3">
            <a:extLst>
              <a:ext uri="{FF2B5EF4-FFF2-40B4-BE49-F238E27FC236}">
                <a16:creationId xmlns:a16="http://schemas.microsoft.com/office/drawing/2014/main" id="{E0DFA213-9678-ECD6-F7C4-C885DC60F56F}"/>
              </a:ext>
            </a:extLst>
          </p:cNvPr>
          <p:cNvSpPr/>
          <p:nvPr/>
        </p:nvSpPr>
        <p:spPr>
          <a:xfrm>
            <a:off x="360088" y="1962263"/>
            <a:ext cx="1690255" cy="1526707"/>
          </a:xfrm>
          <a:prstGeom prst="rect">
            <a:avLst/>
          </a:prstGeom>
          <a:solidFill>
            <a:srgbClr val="030E1F">
              <a:alpha val="8016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
            </a:endParaRPr>
          </a:p>
        </p:txBody>
      </p:sp>
      <p:sp>
        <p:nvSpPr>
          <p:cNvPr id="6" name="Rounded Rectangle 3">
            <a:extLst>
              <a:ext uri="{FF2B5EF4-FFF2-40B4-BE49-F238E27FC236}">
                <a16:creationId xmlns:a16="http://schemas.microsoft.com/office/drawing/2014/main" id="{A90A4574-B0E2-E5D0-607F-CC616A165F6B}"/>
              </a:ext>
            </a:extLst>
          </p:cNvPr>
          <p:cNvSpPr/>
          <p:nvPr/>
        </p:nvSpPr>
        <p:spPr>
          <a:xfrm>
            <a:off x="3283384" y="2528951"/>
            <a:ext cx="5625230" cy="646331"/>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
              </a:rPr>
              <a:t>Random Forst Classifiers for predicting helpfulness</a:t>
            </a:r>
          </a:p>
        </p:txBody>
      </p:sp>
      <p:sp>
        <p:nvSpPr>
          <p:cNvPr id="7" name="Rounded Rectangle 3">
            <a:extLst>
              <a:ext uri="{FF2B5EF4-FFF2-40B4-BE49-F238E27FC236}">
                <a16:creationId xmlns:a16="http://schemas.microsoft.com/office/drawing/2014/main" id="{3241D2B5-077F-906C-7553-3C35976EFCBD}"/>
              </a:ext>
            </a:extLst>
          </p:cNvPr>
          <p:cNvSpPr/>
          <p:nvPr/>
        </p:nvSpPr>
        <p:spPr>
          <a:xfrm>
            <a:off x="3283384" y="3454467"/>
            <a:ext cx="5625230" cy="646331"/>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
              </a:rPr>
              <a:t>Introduced new sentiment features for analysis: subjectivity &amp; positivity</a:t>
            </a:r>
          </a:p>
        </p:txBody>
      </p:sp>
      <p:sp>
        <p:nvSpPr>
          <p:cNvPr id="5" name="Subtitle 2">
            <a:extLst>
              <a:ext uri="{FF2B5EF4-FFF2-40B4-BE49-F238E27FC236}">
                <a16:creationId xmlns:a16="http://schemas.microsoft.com/office/drawing/2014/main" id="{A13BD885-42E8-BAE0-D387-0C0CD28066F3}"/>
              </a:ext>
            </a:extLst>
          </p:cNvPr>
          <p:cNvSpPr txBox="1">
            <a:spLocks/>
          </p:cNvSpPr>
          <p:nvPr/>
        </p:nvSpPr>
        <p:spPr>
          <a:xfrm>
            <a:off x="838199" y="1435047"/>
            <a:ext cx="8148785" cy="739578"/>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rgbClr val="57EFFC"/>
                </a:solidFill>
                <a:latin typeface="PORTER BOLD DEMO" pitchFamily="2" charset="0"/>
                <a:ea typeface="+mn-ea"/>
                <a:cs typeface="Beirut"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Montserrat" pitchFamily="2"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tserrat" pitchFamily="2"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Montserrat" pitchFamily="2"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20000"/>
              </a:lnSpc>
              <a:spcBef>
                <a:spcPts val="600"/>
              </a:spcBef>
            </a:pPr>
            <a:r>
              <a:rPr lang="en-US" b="1"/>
              <a:t>Estimating the Helpfulness and Economic Impact of Product Reviews: Mining Text and Reviewer Characteristics (Ghose et al.)</a:t>
            </a:r>
            <a:r>
              <a:rPr lang="en-US" b="1" dirty="0"/>
              <a:t> </a:t>
            </a:r>
            <a:r>
              <a:rPr lang="en-US" b="1" dirty="0">
                <a:latin typeface="+mn-lt"/>
              </a:rPr>
              <a:t>[6]</a:t>
            </a:r>
          </a:p>
          <a:p>
            <a:pPr>
              <a:lnSpc>
                <a:spcPct val="120000"/>
              </a:lnSpc>
              <a:spcBef>
                <a:spcPts val="600"/>
              </a:spcBef>
            </a:pPr>
            <a:endParaRPr lang="en-US" b="1"/>
          </a:p>
        </p:txBody>
      </p:sp>
    </p:spTree>
    <p:extLst>
      <p:ext uri="{BB962C8B-B14F-4D97-AF65-F5344CB8AC3E}">
        <p14:creationId xmlns:p14="http://schemas.microsoft.com/office/powerpoint/2010/main" val="2876206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A71D0-81D2-2DE9-642F-2DDDBDF59A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F740DE-602E-906F-AF9B-B743FD622DD0}"/>
              </a:ext>
            </a:extLst>
          </p:cNvPr>
          <p:cNvSpPr>
            <a:spLocks noGrp="1"/>
          </p:cNvSpPr>
          <p:nvPr>
            <p:ph type="title"/>
          </p:nvPr>
        </p:nvSpPr>
        <p:spPr/>
        <p:txBody>
          <a:bodyPr/>
          <a:lstStyle/>
          <a:p>
            <a:r>
              <a:rPr lang="en-GB"/>
              <a:t>Neural Network</a:t>
            </a:r>
          </a:p>
        </p:txBody>
      </p:sp>
      <p:sp>
        <p:nvSpPr>
          <p:cNvPr id="3" name="Subtitle 2">
            <a:extLst>
              <a:ext uri="{FF2B5EF4-FFF2-40B4-BE49-F238E27FC236}">
                <a16:creationId xmlns:a16="http://schemas.microsoft.com/office/drawing/2014/main" id="{449EF018-7A56-372A-2D6F-1C3690E3AE81}"/>
              </a:ext>
            </a:extLst>
          </p:cNvPr>
          <p:cNvSpPr>
            <a:spLocks noGrp="1"/>
          </p:cNvSpPr>
          <p:nvPr>
            <p:ph type="subTitle" idx="1"/>
          </p:nvPr>
        </p:nvSpPr>
        <p:spPr>
          <a:xfrm>
            <a:off x="838199" y="1435047"/>
            <a:ext cx="4309507" cy="471176"/>
          </a:xfrm>
        </p:spPr>
        <p:txBody>
          <a:bodyPr/>
          <a:lstStyle/>
          <a:p>
            <a:r>
              <a:rPr lang="en-GB"/>
              <a:t>Method</a:t>
            </a:r>
          </a:p>
        </p:txBody>
      </p:sp>
      <p:sp>
        <p:nvSpPr>
          <p:cNvPr id="4" name="Rounded Rectangle 3">
            <a:extLst>
              <a:ext uri="{FF2B5EF4-FFF2-40B4-BE49-F238E27FC236}">
                <a16:creationId xmlns:a16="http://schemas.microsoft.com/office/drawing/2014/main" id="{79C59623-26FC-FEAA-9EC4-07ED94383D8D}"/>
              </a:ext>
            </a:extLst>
          </p:cNvPr>
          <p:cNvSpPr/>
          <p:nvPr/>
        </p:nvSpPr>
        <p:spPr>
          <a:xfrm>
            <a:off x="1510146" y="4022283"/>
            <a:ext cx="969819" cy="540328"/>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Input</a:t>
            </a:r>
          </a:p>
        </p:txBody>
      </p:sp>
      <p:sp>
        <p:nvSpPr>
          <p:cNvPr id="5" name="TextBox 4">
            <a:extLst>
              <a:ext uri="{FF2B5EF4-FFF2-40B4-BE49-F238E27FC236}">
                <a16:creationId xmlns:a16="http://schemas.microsoft.com/office/drawing/2014/main" id="{52467FA7-CCD2-DA05-D5C8-FCC3401AC447}"/>
              </a:ext>
            </a:extLst>
          </p:cNvPr>
          <p:cNvSpPr txBox="1"/>
          <p:nvPr/>
        </p:nvSpPr>
        <p:spPr>
          <a:xfrm>
            <a:off x="838199" y="2436779"/>
            <a:ext cx="2389910" cy="923330"/>
          </a:xfrm>
          <a:prstGeom prst="rect">
            <a:avLst/>
          </a:prstGeom>
          <a:noFill/>
        </p:spPr>
        <p:txBody>
          <a:bodyPr wrap="square">
            <a:spAutoFit/>
          </a:bodyPr>
          <a:lstStyle/>
          <a:p>
            <a:r>
              <a:rPr lang="en-US" dirty="0">
                <a:effectLst/>
                <a:latin typeface="Andale Mono" panose="020B0509000000000004" pitchFamily="49" charset="0"/>
              </a:rPr>
              <a:t>review/length</a:t>
            </a:r>
          </a:p>
          <a:p>
            <a:r>
              <a:rPr lang="en-US" dirty="0">
                <a:effectLst/>
                <a:latin typeface="Andale Mono" panose="020B0509000000000004" pitchFamily="49" charset="0"/>
              </a:rPr>
              <a:t>review/score</a:t>
            </a:r>
            <a:endParaRPr lang="en-US" dirty="0">
              <a:latin typeface="Andale Mono" panose="020B0509000000000004" pitchFamily="49" charset="0"/>
            </a:endParaRPr>
          </a:p>
          <a:p>
            <a:r>
              <a:rPr lang="en-US" dirty="0" err="1">
                <a:effectLst/>
                <a:latin typeface="Andale Mono" panose="020B0509000000000004" pitchFamily="49" charset="0"/>
              </a:rPr>
              <a:t>sentiment_score</a:t>
            </a:r>
            <a:endParaRPr lang="en-US" dirty="0">
              <a:effectLst/>
              <a:latin typeface="Andale Mono" panose="020B0509000000000004" pitchFamily="49" charset="0"/>
            </a:endParaRPr>
          </a:p>
        </p:txBody>
      </p:sp>
      <p:cxnSp>
        <p:nvCxnSpPr>
          <p:cNvPr id="6" name="Straight Arrow Connector 5">
            <a:extLst>
              <a:ext uri="{FF2B5EF4-FFF2-40B4-BE49-F238E27FC236}">
                <a16:creationId xmlns:a16="http://schemas.microsoft.com/office/drawing/2014/main" id="{886BA262-9DDA-5B59-A6B6-3CEBB332F732}"/>
              </a:ext>
            </a:extLst>
          </p:cNvPr>
          <p:cNvCxnSpPr>
            <a:cxnSpLocks/>
            <a:endCxn id="4" idx="0"/>
          </p:cNvCxnSpPr>
          <p:nvPr/>
        </p:nvCxnSpPr>
        <p:spPr>
          <a:xfrm>
            <a:off x="1995056" y="3497892"/>
            <a:ext cx="0" cy="52439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4D08B27-E9DA-FE08-9669-E5ED876B5908}"/>
              </a:ext>
            </a:extLst>
          </p:cNvPr>
          <p:cNvCxnSpPr/>
          <p:nvPr/>
        </p:nvCxnSpPr>
        <p:spPr>
          <a:xfrm>
            <a:off x="2479965" y="4303839"/>
            <a:ext cx="40178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F874DD00-9091-D581-E1FC-2EDEB2B82C39}"/>
              </a:ext>
            </a:extLst>
          </p:cNvPr>
          <p:cNvSpPr/>
          <p:nvPr/>
        </p:nvSpPr>
        <p:spPr>
          <a:xfrm>
            <a:off x="2867892" y="4022283"/>
            <a:ext cx="1357745" cy="540328"/>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Dense64</a:t>
            </a:r>
          </a:p>
        </p:txBody>
      </p:sp>
      <p:cxnSp>
        <p:nvCxnSpPr>
          <p:cNvPr id="9" name="Straight Arrow Connector 8">
            <a:extLst>
              <a:ext uri="{FF2B5EF4-FFF2-40B4-BE49-F238E27FC236}">
                <a16:creationId xmlns:a16="http://schemas.microsoft.com/office/drawing/2014/main" id="{CC1C785F-DF21-7D94-2995-AFF04424B87E}"/>
              </a:ext>
            </a:extLst>
          </p:cNvPr>
          <p:cNvCxnSpPr>
            <a:cxnSpLocks/>
            <a:endCxn id="10" idx="1"/>
          </p:cNvCxnSpPr>
          <p:nvPr/>
        </p:nvCxnSpPr>
        <p:spPr>
          <a:xfrm>
            <a:off x="4225637" y="4303839"/>
            <a:ext cx="144087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53A025ED-5E0F-7587-D700-32C56B363F8D}"/>
              </a:ext>
            </a:extLst>
          </p:cNvPr>
          <p:cNvSpPr/>
          <p:nvPr/>
        </p:nvSpPr>
        <p:spPr>
          <a:xfrm>
            <a:off x="5666509" y="4033675"/>
            <a:ext cx="1357745" cy="540328"/>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Dense128</a:t>
            </a:r>
          </a:p>
        </p:txBody>
      </p:sp>
      <p:sp>
        <p:nvSpPr>
          <p:cNvPr id="11" name="TextBox 10">
            <a:extLst>
              <a:ext uri="{FF2B5EF4-FFF2-40B4-BE49-F238E27FC236}">
                <a16:creationId xmlns:a16="http://schemas.microsoft.com/office/drawing/2014/main" id="{963B0CF6-D4F8-D7C8-0F6D-41CE874B20AF}"/>
              </a:ext>
            </a:extLst>
          </p:cNvPr>
          <p:cNvSpPr txBox="1"/>
          <p:nvPr/>
        </p:nvSpPr>
        <p:spPr>
          <a:xfrm>
            <a:off x="3751118" y="3497960"/>
            <a:ext cx="2389910" cy="646331"/>
          </a:xfrm>
          <a:prstGeom prst="rect">
            <a:avLst/>
          </a:prstGeom>
          <a:noFill/>
        </p:spPr>
        <p:txBody>
          <a:bodyPr wrap="square">
            <a:spAutoFit/>
          </a:bodyPr>
          <a:lstStyle/>
          <a:p>
            <a:pPr algn="ctr"/>
            <a:r>
              <a:rPr lang="en-US" b="0" err="1">
                <a:effectLst/>
                <a:latin typeface="Bierstadt" panose="020B0004020202020204" pitchFamily="34" charset="0"/>
              </a:rPr>
              <a:t>ReLU</a:t>
            </a:r>
            <a:r>
              <a:rPr lang="en-US" b="0">
                <a:effectLst/>
                <a:latin typeface="Bierstadt" panose="020B0004020202020204" pitchFamily="34" charset="0"/>
              </a:rPr>
              <a:t> </a:t>
            </a:r>
          </a:p>
          <a:p>
            <a:pPr algn="ctr"/>
            <a:r>
              <a:rPr lang="en-US" b="0">
                <a:effectLst/>
                <a:latin typeface="Bierstadt" panose="020B0004020202020204" pitchFamily="34" charset="0"/>
              </a:rPr>
              <a:t>Dropout 0.2</a:t>
            </a:r>
          </a:p>
        </p:txBody>
      </p:sp>
      <p:cxnSp>
        <p:nvCxnSpPr>
          <p:cNvPr id="12" name="Straight Arrow Connector 11">
            <a:extLst>
              <a:ext uri="{FF2B5EF4-FFF2-40B4-BE49-F238E27FC236}">
                <a16:creationId xmlns:a16="http://schemas.microsoft.com/office/drawing/2014/main" id="{AF98C9BF-759A-86FA-9C63-38E6A8B61A50}"/>
              </a:ext>
            </a:extLst>
          </p:cNvPr>
          <p:cNvCxnSpPr>
            <a:cxnSpLocks/>
            <a:endCxn id="13" idx="1"/>
          </p:cNvCxnSpPr>
          <p:nvPr/>
        </p:nvCxnSpPr>
        <p:spPr>
          <a:xfrm flipV="1">
            <a:off x="7024254" y="4292447"/>
            <a:ext cx="1440872" cy="1139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DBC30607-3882-78C4-7532-4A52BCC7A55D}"/>
              </a:ext>
            </a:extLst>
          </p:cNvPr>
          <p:cNvSpPr/>
          <p:nvPr/>
        </p:nvSpPr>
        <p:spPr>
          <a:xfrm>
            <a:off x="8465126" y="4022283"/>
            <a:ext cx="1357745" cy="540328"/>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Dense64</a:t>
            </a:r>
          </a:p>
        </p:txBody>
      </p:sp>
      <p:sp>
        <p:nvSpPr>
          <p:cNvPr id="14" name="TextBox 13">
            <a:extLst>
              <a:ext uri="{FF2B5EF4-FFF2-40B4-BE49-F238E27FC236}">
                <a16:creationId xmlns:a16="http://schemas.microsoft.com/office/drawing/2014/main" id="{AE09277B-62AC-1321-247A-DD24F6C08B82}"/>
              </a:ext>
            </a:extLst>
          </p:cNvPr>
          <p:cNvSpPr txBox="1"/>
          <p:nvPr/>
        </p:nvSpPr>
        <p:spPr>
          <a:xfrm>
            <a:off x="6549734" y="3494085"/>
            <a:ext cx="2389910" cy="646331"/>
          </a:xfrm>
          <a:prstGeom prst="rect">
            <a:avLst/>
          </a:prstGeom>
          <a:noFill/>
        </p:spPr>
        <p:txBody>
          <a:bodyPr wrap="square">
            <a:spAutoFit/>
          </a:bodyPr>
          <a:lstStyle/>
          <a:p>
            <a:pPr algn="ctr"/>
            <a:r>
              <a:rPr lang="en-US" b="0" err="1">
                <a:effectLst/>
                <a:latin typeface="Bierstadt" panose="020B0004020202020204" pitchFamily="34" charset="0"/>
              </a:rPr>
              <a:t>ReLU</a:t>
            </a:r>
            <a:r>
              <a:rPr lang="en-US" b="0">
                <a:effectLst/>
                <a:latin typeface="Bierstadt" panose="020B0004020202020204" pitchFamily="34" charset="0"/>
              </a:rPr>
              <a:t> </a:t>
            </a:r>
          </a:p>
          <a:p>
            <a:pPr algn="ctr"/>
            <a:r>
              <a:rPr lang="en-US" b="0">
                <a:effectLst/>
                <a:latin typeface="Bierstadt" panose="020B0004020202020204" pitchFamily="34" charset="0"/>
              </a:rPr>
              <a:t>Dropout 0.2</a:t>
            </a:r>
          </a:p>
        </p:txBody>
      </p:sp>
      <p:cxnSp>
        <p:nvCxnSpPr>
          <p:cNvPr id="15" name="Straight Arrow Connector 14">
            <a:extLst>
              <a:ext uri="{FF2B5EF4-FFF2-40B4-BE49-F238E27FC236}">
                <a16:creationId xmlns:a16="http://schemas.microsoft.com/office/drawing/2014/main" id="{54C6AED5-9155-5DAA-E3E8-A9A58770203C}"/>
              </a:ext>
            </a:extLst>
          </p:cNvPr>
          <p:cNvCxnSpPr>
            <a:cxnSpLocks/>
          </p:cNvCxnSpPr>
          <p:nvPr/>
        </p:nvCxnSpPr>
        <p:spPr>
          <a:xfrm flipV="1">
            <a:off x="9819894" y="4281814"/>
            <a:ext cx="1440872" cy="1139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76E25FE-9FF5-0B2B-622B-478513AA5FB0}"/>
              </a:ext>
            </a:extLst>
          </p:cNvPr>
          <p:cNvSpPr txBox="1"/>
          <p:nvPr/>
        </p:nvSpPr>
        <p:spPr>
          <a:xfrm>
            <a:off x="9334741" y="3483452"/>
            <a:ext cx="2389910" cy="646331"/>
          </a:xfrm>
          <a:prstGeom prst="rect">
            <a:avLst/>
          </a:prstGeom>
          <a:noFill/>
        </p:spPr>
        <p:txBody>
          <a:bodyPr wrap="square">
            <a:spAutoFit/>
          </a:bodyPr>
          <a:lstStyle/>
          <a:p>
            <a:pPr algn="ctr"/>
            <a:r>
              <a:rPr lang="en-US" b="0" err="1">
                <a:effectLst/>
                <a:latin typeface="Bierstadt" panose="020B0004020202020204" pitchFamily="34" charset="0"/>
              </a:rPr>
              <a:t>ReLU</a:t>
            </a:r>
            <a:r>
              <a:rPr lang="en-US" b="0">
                <a:effectLst/>
                <a:latin typeface="Bierstadt" panose="020B0004020202020204" pitchFamily="34" charset="0"/>
              </a:rPr>
              <a:t> </a:t>
            </a:r>
          </a:p>
          <a:p>
            <a:pPr algn="ctr"/>
            <a:r>
              <a:rPr lang="en-US" b="0">
                <a:effectLst/>
                <a:latin typeface="Bierstadt" panose="020B0004020202020204" pitchFamily="34" charset="0"/>
              </a:rPr>
              <a:t>Dropout 0.2</a:t>
            </a:r>
          </a:p>
        </p:txBody>
      </p:sp>
    </p:spTree>
    <p:extLst>
      <p:ext uri="{BB962C8B-B14F-4D97-AF65-F5344CB8AC3E}">
        <p14:creationId xmlns:p14="http://schemas.microsoft.com/office/powerpoint/2010/main" val="133539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ABFF5-B085-7385-1A08-EC89FFA5F4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E392B7-A50C-43AB-1B05-879E5575B429}"/>
              </a:ext>
            </a:extLst>
          </p:cNvPr>
          <p:cNvSpPr>
            <a:spLocks noGrp="1"/>
          </p:cNvSpPr>
          <p:nvPr>
            <p:ph type="title"/>
          </p:nvPr>
        </p:nvSpPr>
        <p:spPr/>
        <p:txBody>
          <a:bodyPr/>
          <a:lstStyle/>
          <a:p>
            <a:r>
              <a:rPr lang="en-GB"/>
              <a:t>Neural Network</a:t>
            </a:r>
          </a:p>
        </p:txBody>
      </p:sp>
      <p:sp>
        <p:nvSpPr>
          <p:cNvPr id="3" name="Subtitle 2">
            <a:extLst>
              <a:ext uri="{FF2B5EF4-FFF2-40B4-BE49-F238E27FC236}">
                <a16:creationId xmlns:a16="http://schemas.microsoft.com/office/drawing/2014/main" id="{AF62CB2D-4BD3-EAD8-3BB9-66C3618F176C}"/>
              </a:ext>
            </a:extLst>
          </p:cNvPr>
          <p:cNvSpPr>
            <a:spLocks noGrp="1"/>
          </p:cNvSpPr>
          <p:nvPr>
            <p:ph type="subTitle" idx="1"/>
          </p:nvPr>
        </p:nvSpPr>
        <p:spPr>
          <a:xfrm>
            <a:off x="838199" y="1435047"/>
            <a:ext cx="4309507" cy="471176"/>
          </a:xfrm>
        </p:spPr>
        <p:txBody>
          <a:bodyPr/>
          <a:lstStyle/>
          <a:p>
            <a:r>
              <a:rPr lang="en-GB"/>
              <a:t>Results</a:t>
            </a:r>
          </a:p>
        </p:txBody>
      </p:sp>
      <p:pic>
        <p:nvPicPr>
          <p:cNvPr id="5" name="Picture 4" descr="A graph of a number of different colored lines&#10;&#10;AI-generated content may be incorrect.">
            <a:extLst>
              <a:ext uri="{FF2B5EF4-FFF2-40B4-BE49-F238E27FC236}">
                <a16:creationId xmlns:a16="http://schemas.microsoft.com/office/drawing/2014/main" id="{89E5CE8F-9311-B299-B69A-8F870E1D2D50}"/>
              </a:ext>
            </a:extLst>
          </p:cNvPr>
          <p:cNvPicPr>
            <a:picLocks noChangeAspect="1"/>
          </p:cNvPicPr>
          <p:nvPr/>
        </p:nvPicPr>
        <p:blipFill>
          <a:blip r:embed="rId3"/>
          <a:stretch>
            <a:fillRect/>
          </a:stretch>
        </p:blipFill>
        <p:spPr>
          <a:xfrm>
            <a:off x="950026" y="1928227"/>
            <a:ext cx="9304164" cy="4341943"/>
          </a:xfrm>
          <a:prstGeom prst="roundRect">
            <a:avLst>
              <a:gd name="adj" fmla="val 2308"/>
            </a:avLst>
          </a:prstGeom>
        </p:spPr>
      </p:pic>
    </p:spTree>
    <p:extLst>
      <p:ext uri="{BB962C8B-B14F-4D97-AF65-F5344CB8AC3E}">
        <p14:creationId xmlns:p14="http://schemas.microsoft.com/office/powerpoint/2010/main" val="12593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17050-8A08-DF9C-6201-E7505CF6DE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DDACBD-2328-CF6A-51CF-27DC564ADEAF}"/>
              </a:ext>
            </a:extLst>
          </p:cNvPr>
          <p:cNvSpPr>
            <a:spLocks noGrp="1"/>
          </p:cNvSpPr>
          <p:nvPr>
            <p:ph type="title"/>
          </p:nvPr>
        </p:nvSpPr>
        <p:spPr/>
        <p:txBody>
          <a:bodyPr/>
          <a:lstStyle/>
          <a:p>
            <a:r>
              <a:rPr lang="en-GB"/>
              <a:t>Neural Network</a:t>
            </a:r>
          </a:p>
        </p:txBody>
      </p:sp>
      <p:sp>
        <p:nvSpPr>
          <p:cNvPr id="3" name="Subtitle 2">
            <a:extLst>
              <a:ext uri="{FF2B5EF4-FFF2-40B4-BE49-F238E27FC236}">
                <a16:creationId xmlns:a16="http://schemas.microsoft.com/office/drawing/2014/main" id="{0FAD13C2-BDA4-2C82-68C6-3AF168DB6AA8}"/>
              </a:ext>
            </a:extLst>
          </p:cNvPr>
          <p:cNvSpPr>
            <a:spLocks noGrp="1"/>
          </p:cNvSpPr>
          <p:nvPr>
            <p:ph type="subTitle" idx="1"/>
          </p:nvPr>
        </p:nvSpPr>
        <p:spPr>
          <a:xfrm>
            <a:off x="838199" y="1435047"/>
            <a:ext cx="4309507" cy="471176"/>
          </a:xfrm>
        </p:spPr>
        <p:txBody>
          <a:bodyPr/>
          <a:lstStyle/>
          <a:p>
            <a:r>
              <a:rPr lang="en-GB"/>
              <a:t>Results</a:t>
            </a:r>
          </a:p>
        </p:txBody>
      </p:sp>
      <p:pic>
        <p:nvPicPr>
          <p:cNvPr id="4" name="Picture 3">
            <a:extLst>
              <a:ext uri="{FF2B5EF4-FFF2-40B4-BE49-F238E27FC236}">
                <a16:creationId xmlns:a16="http://schemas.microsoft.com/office/drawing/2014/main" id="{C96DE4C5-E0B6-B794-3E20-6BFDEBA2BDA3}"/>
              </a:ext>
            </a:extLst>
          </p:cNvPr>
          <p:cNvPicPr>
            <a:picLocks noChangeAspect="1"/>
          </p:cNvPicPr>
          <p:nvPr/>
        </p:nvPicPr>
        <p:blipFill>
          <a:blip r:embed="rId3"/>
          <a:srcRect/>
          <a:stretch/>
        </p:blipFill>
        <p:spPr>
          <a:xfrm>
            <a:off x="960523" y="2006989"/>
            <a:ext cx="5433261" cy="4346609"/>
          </a:xfrm>
          <a:prstGeom prst="roundRect">
            <a:avLst>
              <a:gd name="adj" fmla="val 1870"/>
            </a:avLst>
          </a:prstGeom>
        </p:spPr>
      </p:pic>
      <p:pic>
        <p:nvPicPr>
          <p:cNvPr id="6" name="Picture 5">
            <a:extLst>
              <a:ext uri="{FF2B5EF4-FFF2-40B4-BE49-F238E27FC236}">
                <a16:creationId xmlns:a16="http://schemas.microsoft.com/office/drawing/2014/main" id="{F0DF3256-E8D9-9955-42F6-EF2E15476C6D}"/>
              </a:ext>
            </a:extLst>
          </p:cNvPr>
          <p:cNvPicPr>
            <a:picLocks noChangeAspect="1"/>
          </p:cNvPicPr>
          <p:nvPr/>
        </p:nvPicPr>
        <p:blipFill>
          <a:blip r:embed="rId4"/>
          <a:srcRect/>
          <a:stretch/>
        </p:blipFill>
        <p:spPr>
          <a:xfrm>
            <a:off x="5491415" y="2006989"/>
            <a:ext cx="5433261" cy="4346609"/>
          </a:xfrm>
          <a:prstGeom prst="roundRect">
            <a:avLst>
              <a:gd name="adj" fmla="val 2227"/>
            </a:avLst>
          </a:prstGeom>
        </p:spPr>
      </p:pic>
    </p:spTree>
    <p:extLst>
      <p:ext uri="{BB962C8B-B14F-4D97-AF65-F5344CB8AC3E}">
        <p14:creationId xmlns:p14="http://schemas.microsoft.com/office/powerpoint/2010/main" val="188439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30E1F"/>
        </a:solidFill>
        <a:effectLst/>
      </p:bgPr>
    </p:bg>
    <p:spTree>
      <p:nvGrpSpPr>
        <p:cNvPr id="1" name="">
          <a:extLst>
            <a:ext uri="{FF2B5EF4-FFF2-40B4-BE49-F238E27FC236}">
              <a16:creationId xmlns:a16="http://schemas.microsoft.com/office/drawing/2014/main" id="{B393520E-48AA-72C7-3B31-810BE5DF35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D6DA60-1B89-992F-BD17-4A5DAEA98A9C}"/>
              </a:ext>
            </a:extLst>
          </p:cNvPr>
          <p:cNvSpPr>
            <a:spLocks noGrp="1"/>
          </p:cNvSpPr>
          <p:nvPr>
            <p:ph type="title"/>
          </p:nvPr>
        </p:nvSpPr>
        <p:spPr/>
        <p:txBody>
          <a:bodyPr>
            <a:normAutofit/>
          </a:bodyPr>
          <a:lstStyle/>
          <a:p>
            <a:r>
              <a:rPr lang="en-US" sz="4400" b="1"/>
              <a:t>Attention based models </a:t>
            </a:r>
            <a:r>
              <a:rPr lang="en-US" sz="4400" b="1">
                <a:solidFill>
                  <a:schemeClr val="tx1">
                    <a:lumMod val="85000"/>
                    <a:lumOff val="15000"/>
                  </a:schemeClr>
                </a:solidFill>
                <a:latin typeface="Arial" panose="020B0604020202020204" pitchFamily="34" charset="0"/>
                <a:cs typeface="Arial" panose="020B0604020202020204" pitchFamily="34" charset="0"/>
              </a:rPr>
              <a:t>2022</a:t>
            </a:r>
            <a:endParaRPr lang="en-US" sz="4400" b="1">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CD48CA93-7484-3A04-8E1B-1AE9B95B1647}"/>
              </a:ext>
            </a:extLst>
          </p:cNvPr>
          <p:cNvSpPr>
            <a:spLocks noGrp="1"/>
          </p:cNvSpPr>
          <p:nvPr>
            <p:ph type="subTitle" idx="1"/>
          </p:nvPr>
        </p:nvSpPr>
        <p:spPr>
          <a:xfrm>
            <a:off x="838199" y="1435047"/>
            <a:ext cx="8806842" cy="739578"/>
          </a:xfrm>
        </p:spPr>
        <p:txBody>
          <a:bodyPr>
            <a:normAutofit fontScale="70000" lnSpcReduction="20000"/>
          </a:bodyPr>
          <a:lstStyle/>
          <a:p>
            <a:pPr>
              <a:lnSpc>
                <a:spcPct val="120000"/>
              </a:lnSpc>
              <a:spcBef>
                <a:spcPts val="600"/>
              </a:spcBef>
            </a:pPr>
            <a:r>
              <a:rPr lang="en-US" b="1"/>
              <a:t>Effectiveness of Fine-tuned BERT Model in Classification of Helpful and Unhelpful Online Customer Reviews (</a:t>
            </a:r>
            <a:r>
              <a:rPr lang="en-US" b="1" err="1"/>
              <a:t>bilal</a:t>
            </a:r>
            <a:r>
              <a:rPr lang="en-US" b="1"/>
              <a:t> et al.)</a:t>
            </a:r>
            <a:r>
              <a:rPr lang="en-US" b="1" dirty="0"/>
              <a:t> </a:t>
            </a:r>
            <a:r>
              <a:rPr lang="en-US" b="1" dirty="0">
                <a:latin typeface="+mn-lt"/>
              </a:rPr>
              <a:t>[7]</a:t>
            </a:r>
            <a:endParaRPr lang="en-US" b="1"/>
          </a:p>
        </p:txBody>
      </p:sp>
      <p:grpSp>
        <p:nvGrpSpPr>
          <p:cNvPr id="61" name="Group 60">
            <a:extLst>
              <a:ext uri="{FF2B5EF4-FFF2-40B4-BE49-F238E27FC236}">
                <a16:creationId xmlns:a16="http://schemas.microsoft.com/office/drawing/2014/main" id="{DCC5AD6B-017F-39F3-2B28-350A7B64F7E8}"/>
              </a:ext>
            </a:extLst>
          </p:cNvPr>
          <p:cNvGrpSpPr/>
          <p:nvPr/>
        </p:nvGrpSpPr>
        <p:grpSpPr>
          <a:xfrm>
            <a:off x="515469" y="2225070"/>
            <a:ext cx="1371050" cy="1235289"/>
            <a:chOff x="424673" y="1528895"/>
            <a:chExt cx="2234930" cy="2013629"/>
          </a:xfrm>
        </p:grpSpPr>
        <p:sp>
          <p:nvSpPr>
            <p:cNvPr id="62" name="Flowchart: Process 13">
              <a:extLst>
                <a:ext uri="{FF2B5EF4-FFF2-40B4-BE49-F238E27FC236}">
                  <a16:creationId xmlns:a16="http://schemas.microsoft.com/office/drawing/2014/main" id="{0F9808B7-249C-3C0B-8372-F0354EB78378}"/>
                </a:ext>
              </a:extLst>
            </p:cNvPr>
            <p:cNvSpPr/>
            <p:nvPr/>
          </p:nvSpPr>
          <p:spPr>
            <a:xfrm>
              <a:off x="632675" y="1731860"/>
              <a:ext cx="1810184" cy="1810664"/>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
              </a:endParaRPr>
            </a:p>
          </p:txBody>
        </p:sp>
        <p:sp>
          <p:nvSpPr>
            <p:cNvPr id="63" name="Rectangle 62">
              <a:extLst>
                <a:ext uri="{FF2B5EF4-FFF2-40B4-BE49-F238E27FC236}">
                  <a16:creationId xmlns:a16="http://schemas.microsoft.com/office/drawing/2014/main" id="{82EE7E20-3F40-83AC-2465-6BC23F1B9594}"/>
                </a:ext>
              </a:extLst>
            </p:cNvPr>
            <p:cNvSpPr/>
            <p:nvPr/>
          </p:nvSpPr>
          <p:spPr>
            <a:xfrm>
              <a:off x="424673" y="1528895"/>
              <a:ext cx="1810184" cy="1810664"/>
            </a:xfrm>
            <a:prstGeom prst="rect">
              <a:avLst/>
            </a:prstGeom>
            <a:noFill/>
            <a:ln w="381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
              </a:endParaRPr>
            </a:p>
          </p:txBody>
        </p:sp>
        <p:sp>
          <p:nvSpPr>
            <p:cNvPr id="64" name="Isosceles Triangle 15">
              <a:extLst>
                <a:ext uri="{FF2B5EF4-FFF2-40B4-BE49-F238E27FC236}">
                  <a16:creationId xmlns:a16="http://schemas.microsoft.com/office/drawing/2014/main" id="{85809DBC-31DD-E3AC-65A3-45F06C721286}"/>
                </a:ext>
              </a:extLst>
            </p:cNvPr>
            <p:cNvSpPr/>
            <p:nvPr/>
          </p:nvSpPr>
          <p:spPr>
            <a:xfrm rot="5400000">
              <a:off x="2366180" y="2521071"/>
              <a:ext cx="354604" cy="23224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
              </a:endParaRPr>
            </a:p>
          </p:txBody>
        </p:sp>
        <p:sp>
          <p:nvSpPr>
            <p:cNvPr id="65" name="TextBox 64">
              <a:extLst>
                <a:ext uri="{FF2B5EF4-FFF2-40B4-BE49-F238E27FC236}">
                  <a16:creationId xmlns:a16="http://schemas.microsoft.com/office/drawing/2014/main" id="{D9F60881-16E8-C932-173E-F0F53FBE9B34}"/>
                </a:ext>
              </a:extLst>
            </p:cNvPr>
            <p:cNvSpPr txBox="1"/>
            <p:nvPr/>
          </p:nvSpPr>
          <p:spPr>
            <a:xfrm>
              <a:off x="815258" y="1731860"/>
              <a:ext cx="1231261" cy="652214"/>
            </a:xfrm>
            <a:prstGeom prst="rect">
              <a:avLst/>
            </a:prstGeom>
            <a:noFill/>
          </p:spPr>
          <p:txBody>
            <a:bodyPr wrap="none" rtlCol="0">
              <a:spAutoFit/>
            </a:bodyPr>
            <a:lstStyle/>
            <a:p>
              <a:pPr algn="ctr"/>
              <a:r>
                <a:rPr lang="en-US" sz="2000" b="1">
                  <a:solidFill>
                    <a:schemeClr val="tx1">
                      <a:lumMod val="85000"/>
                      <a:lumOff val="15000"/>
                    </a:schemeClr>
                  </a:solidFill>
                  <a:latin typeface=""/>
                </a:rPr>
                <a:t>2006</a:t>
              </a:r>
            </a:p>
          </p:txBody>
        </p:sp>
        <p:pic>
          <p:nvPicPr>
            <p:cNvPr id="66" name="Graphic 65" descr="Rocket with solid fill">
              <a:extLst>
                <a:ext uri="{FF2B5EF4-FFF2-40B4-BE49-F238E27FC236}">
                  <a16:creationId xmlns:a16="http://schemas.microsoft.com/office/drawing/2014/main" id="{BA96956C-8D49-7D2B-7766-0B5B87CB2C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9351" y="2332300"/>
              <a:ext cx="735331" cy="735331"/>
            </a:xfrm>
            <a:prstGeom prst="rect">
              <a:avLst/>
            </a:prstGeom>
            <a:effectLst>
              <a:outerShdw blurRad="50800" dist="38100" dir="2700000" algn="tl" rotWithShape="0">
                <a:prstClr val="black">
                  <a:alpha val="40000"/>
                </a:prstClr>
              </a:outerShdw>
            </a:effectLst>
          </p:spPr>
        </p:pic>
      </p:grpSp>
      <p:grpSp>
        <p:nvGrpSpPr>
          <p:cNvPr id="73" name="Group 72">
            <a:extLst>
              <a:ext uri="{FF2B5EF4-FFF2-40B4-BE49-F238E27FC236}">
                <a16:creationId xmlns:a16="http://schemas.microsoft.com/office/drawing/2014/main" id="{366B7379-99A8-8633-5D5C-4A3E540A8CA3}"/>
              </a:ext>
            </a:extLst>
          </p:cNvPr>
          <p:cNvGrpSpPr/>
          <p:nvPr/>
        </p:nvGrpSpPr>
        <p:grpSpPr>
          <a:xfrm>
            <a:off x="515471" y="3604745"/>
            <a:ext cx="1377093" cy="1240526"/>
            <a:chOff x="5032265" y="1528895"/>
            <a:chExt cx="2235306" cy="2013629"/>
          </a:xfrm>
        </p:grpSpPr>
        <p:sp>
          <p:nvSpPr>
            <p:cNvPr id="74" name="Rectangle 73">
              <a:extLst>
                <a:ext uri="{FF2B5EF4-FFF2-40B4-BE49-F238E27FC236}">
                  <a16:creationId xmlns:a16="http://schemas.microsoft.com/office/drawing/2014/main" id="{668334B7-B691-393C-459B-0F176A38ED1A}"/>
                </a:ext>
              </a:extLst>
            </p:cNvPr>
            <p:cNvSpPr/>
            <p:nvPr/>
          </p:nvSpPr>
          <p:spPr>
            <a:xfrm>
              <a:off x="5240266" y="1731860"/>
              <a:ext cx="1810184" cy="1810664"/>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
              </a:endParaRPr>
            </a:p>
          </p:txBody>
        </p:sp>
        <p:sp>
          <p:nvSpPr>
            <p:cNvPr id="75" name="Rectangle 74">
              <a:extLst>
                <a:ext uri="{FF2B5EF4-FFF2-40B4-BE49-F238E27FC236}">
                  <a16:creationId xmlns:a16="http://schemas.microsoft.com/office/drawing/2014/main" id="{F20C2312-EF3F-8F49-5CAD-2220EF6D03DD}"/>
                </a:ext>
              </a:extLst>
            </p:cNvPr>
            <p:cNvSpPr/>
            <p:nvPr/>
          </p:nvSpPr>
          <p:spPr>
            <a:xfrm>
              <a:off x="5032265" y="1528895"/>
              <a:ext cx="1810184" cy="1810664"/>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
              </a:endParaRPr>
            </a:p>
          </p:txBody>
        </p:sp>
        <p:sp>
          <p:nvSpPr>
            <p:cNvPr id="76" name="Isosceles Triangle 27">
              <a:extLst>
                <a:ext uri="{FF2B5EF4-FFF2-40B4-BE49-F238E27FC236}">
                  <a16:creationId xmlns:a16="http://schemas.microsoft.com/office/drawing/2014/main" id="{E1C2BB3F-DC22-2682-6519-17DFB4471DF1}"/>
                </a:ext>
              </a:extLst>
            </p:cNvPr>
            <p:cNvSpPr/>
            <p:nvPr/>
          </p:nvSpPr>
          <p:spPr>
            <a:xfrm rot="5400000">
              <a:off x="6974148" y="2521071"/>
              <a:ext cx="354604" cy="232243"/>
            </a:xfrm>
            <a:prstGeom prst="triangl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
              </a:endParaRPr>
            </a:p>
          </p:txBody>
        </p:sp>
        <p:sp>
          <p:nvSpPr>
            <p:cNvPr id="77" name="TextBox 76">
              <a:extLst>
                <a:ext uri="{FF2B5EF4-FFF2-40B4-BE49-F238E27FC236}">
                  <a16:creationId xmlns:a16="http://schemas.microsoft.com/office/drawing/2014/main" id="{E9732EAA-8AB2-317E-5D02-63E8519D8781}"/>
                </a:ext>
              </a:extLst>
            </p:cNvPr>
            <p:cNvSpPr txBox="1"/>
            <p:nvPr/>
          </p:nvSpPr>
          <p:spPr>
            <a:xfrm>
              <a:off x="5434332" y="1731859"/>
              <a:ext cx="1203065" cy="649461"/>
            </a:xfrm>
            <a:prstGeom prst="rect">
              <a:avLst/>
            </a:prstGeom>
            <a:noFill/>
          </p:spPr>
          <p:txBody>
            <a:bodyPr wrap="none" rtlCol="0">
              <a:spAutoFit/>
            </a:bodyPr>
            <a:lstStyle/>
            <a:p>
              <a:pPr algn="ctr"/>
              <a:r>
                <a:rPr lang="en-US" sz="2000" b="1">
                  <a:solidFill>
                    <a:schemeClr val="tx1">
                      <a:lumMod val="85000"/>
                      <a:lumOff val="15000"/>
                    </a:schemeClr>
                  </a:solidFill>
                  <a:latin typeface=""/>
                </a:rPr>
                <a:t>2011</a:t>
              </a:r>
            </a:p>
          </p:txBody>
        </p:sp>
        <p:pic>
          <p:nvPicPr>
            <p:cNvPr id="78" name="Graphic 4" descr="Bullseye">
              <a:extLst>
                <a:ext uri="{FF2B5EF4-FFF2-40B4-BE49-F238E27FC236}">
                  <a16:creationId xmlns:a16="http://schemas.microsoft.com/office/drawing/2014/main" id="{33D18BF5-2CDD-D4B7-54B8-884F62D033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66261" y="2363736"/>
              <a:ext cx="735331" cy="735331"/>
            </a:xfrm>
            <a:prstGeom prst="rect">
              <a:avLst/>
            </a:prstGeom>
            <a:effectLst>
              <a:outerShdw blurRad="50800" dist="38100" dir="2700000" algn="tl" rotWithShape="0">
                <a:prstClr val="black">
                  <a:alpha val="40000"/>
                </a:prstClr>
              </a:outerShdw>
            </a:effectLst>
          </p:spPr>
        </p:pic>
      </p:grpSp>
      <p:grpSp>
        <p:nvGrpSpPr>
          <p:cNvPr id="11" name="Group 10">
            <a:extLst>
              <a:ext uri="{FF2B5EF4-FFF2-40B4-BE49-F238E27FC236}">
                <a16:creationId xmlns:a16="http://schemas.microsoft.com/office/drawing/2014/main" id="{C2AD7B89-D12F-366E-EEFE-C3E0D22F083C}"/>
              </a:ext>
            </a:extLst>
          </p:cNvPr>
          <p:cNvGrpSpPr/>
          <p:nvPr/>
        </p:nvGrpSpPr>
        <p:grpSpPr>
          <a:xfrm>
            <a:off x="515470" y="4989128"/>
            <a:ext cx="1250600" cy="1254018"/>
            <a:chOff x="7423301" y="2136653"/>
            <a:chExt cx="2018186" cy="2023702"/>
          </a:xfrm>
        </p:grpSpPr>
        <p:grpSp>
          <p:nvGrpSpPr>
            <p:cNvPr id="12" name="Group 11">
              <a:extLst>
                <a:ext uri="{FF2B5EF4-FFF2-40B4-BE49-F238E27FC236}">
                  <a16:creationId xmlns:a16="http://schemas.microsoft.com/office/drawing/2014/main" id="{0AB08D00-F006-D182-1897-F16AEAB4FBBE}"/>
                </a:ext>
              </a:extLst>
            </p:cNvPr>
            <p:cNvGrpSpPr/>
            <p:nvPr/>
          </p:nvGrpSpPr>
          <p:grpSpPr>
            <a:xfrm>
              <a:off x="7423301" y="2136653"/>
              <a:ext cx="2018186" cy="2023702"/>
              <a:chOff x="9639857" y="1518822"/>
              <a:chExt cx="2018186" cy="2023702"/>
            </a:xfrm>
          </p:grpSpPr>
          <p:sp>
            <p:nvSpPr>
              <p:cNvPr id="14" name="Rectangle 13">
                <a:extLst>
                  <a:ext uri="{FF2B5EF4-FFF2-40B4-BE49-F238E27FC236}">
                    <a16:creationId xmlns:a16="http://schemas.microsoft.com/office/drawing/2014/main" id="{7E8F1253-4730-F95C-8F2D-36D64D7CE3EA}"/>
                  </a:ext>
                </a:extLst>
              </p:cNvPr>
              <p:cNvSpPr/>
              <p:nvPr/>
            </p:nvSpPr>
            <p:spPr>
              <a:xfrm>
                <a:off x="9847859" y="1731860"/>
                <a:ext cx="1810184" cy="181066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
                </a:endParaRPr>
              </a:p>
            </p:txBody>
          </p:sp>
          <p:sp>
            <p:nvSpPr>
              <p:cNvPr id="15" name="Rectangle 14">
                <a:extLst>
                  <a:ext uri="{FF2B5EF4-FFF2-40B4-BE49-F238E27FC236}">
                    <a16:creationId xmlns:a16="http://schemas.microsoft.com/office/drawing/2014/main" id="{AF24912F-522F-9F82-5F12-582D2B0F5050}"/>
                  </a:ext>
                </a:extLst>
              </p:cNvPr>
              <p:cNvSpPr/>
              <p:nvPr/>
            </p:nvSpPr>
            <p:spPr>
              <a:xfrm>
                <a:off x="9639857" y="1518822"/>
                <a:ext cx="1810184" cy="1810664"/>
              </a:xfrm>
              <a:prstGeom prst="rect">
                <a:avLst/>
              </a:prstGeom>
              <a:no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
                </a:endParaRPr>
              </a:p>
            </p:txBody>
          </p:sp>
          <p:sp>
            <p:nvSpPr>
              <p:cNvPr id="16" name="TextBox 15">
                <a:extLst>
                  <a:ext uri="{FF2B5EF4-FFF2-40B4-BE49-F238E27FC236}">
                    <a16:creationId xmlns:a16="http://schemas.microsoft.com/office/drawing/2014/main" id="{E8B36FF3-A7F4-32A2-C662-0C4F5D7CF29F}"/>
                  </a:ext>
                </a:extLst>
              </p:cNvPr>
              <p:cNvSpPr txBox="1"/>
              <p:nvPr/>
            </p:nvSpPr>
            <p:spPr>
              <a:xfrm>
                <a:off x="10031370" y="1731860"/>
                <a:ext cx="1218940" cy="645687"/>
              </a:xfrm>
              <a:prstGeom prst="rect">
                <a:avLst/>
              </a:prstGeom>
              <a:noFill/>
            </p:spPr>
            <p:txBody>
              <a:bodyPr wrap="none" rtlCol="0">
                <a:spAutoFit/>
              </a:bodyPr>
              <a:lstStyle/>
              <a:p>
                <a:pPr algn="ctr"/>
                <a:r>
                  <a:rPr lang="en-US" sz="2000" b="1">
                    <a:solidFill>
                      <a:schemeClr val="tx1">
                        <a:lumMod val="85000"/>
                        <a:lumOff val="15000"/>
                      </a:schemeClr>
                    </a:solidFill>
                    <a:latin typeface=""/>
                  </a:rPr>
                  <a:t>2022</a:t>
                </a:r>
              </a:p>
            </p:txBody>
          </p:sp>
        </p:grpSp>
        <p:pic>
          <p:nvPicPr>
            <p:cNvPr id="13" name="Graphic 12" descr="Puzzle">
              <a:extLst>
                <a:ext uri="{FF2B5EF4-FFF2-40B4-BE49-F238E27FC236}">
                  <a16:creationId xmlns:a16="http://schemas.microsoft.com/office/drawing/2014/main" id="{05E76288-4268-55BA-CB0B-4C3F2554E3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56616" y="3010363"/>
              <a:ext cx="735331" cy="735331"/>
            </a:xfrm>
            <a:prstGeom prst="rect">
              <a:avLst/>
            </a:prstGeom>
            <a:effectLst>
              <a:outerShdw blurRad="50800" dist="38100" dir="2700000" algn="tl" rotWithShape="0">
                <a:prstClr val="black">
                  <a:alpha val="40000"/>
                </a:prstClr>
              </a:outerShdw>
            </a:effectLst>
          </p:spPr>
        </p:pic>
      </p:grpSp>
      <p:sp>
        <p:nvSpPr>
          <p:cNvPr id="17" name="Rectangle 16">
            <a:extLst>
              <a:ext uri="{FF2B5EF4-FFF2-40B4-BE49-F238E27FC236}">
                <a16:creationId xmlns:a16="http://schemas.microsoft.com/office/drawing/2014/main" id="{EE2433AF-02EE-8567-3F3B-D553FE7B4178}"/>
              </a:ext>
            </a:extLst>
          </p:cNvPr>
          <p:cNvSpPr/>
          <p:nvPr/>
        </p:nvSpPr>
        <p:spPr>
          <a:xfrm>
            <a:off x="225582" y="1940891"/>
            <a:ext cx="1690255" cy="2954296"/>
          </a:xfrm>
          <a:prstGeom prst="rect">
            <a:avLst/>
          </a:prstGeom>
          <a:solidFill>
            <a:srgbClr val="030E1F">
              <a:alpha val="8016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2C0830EE-7F4E-5111-46AA-C515CDE14A03}"/>
              </a:ext>
            </a:extLst>
          </p:cNvPr>
          <p:cNvSpPr/>
          <p:nvPr/>
        </p:nvSpPr>
        <p:spPr>
          <a:xfrm>
            <a:off x="3283384" y="2528951"/>
            <a:ext cx="5625230" cy="646331"/>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
              </a:rPr>
              <a:t>Using transformer architecture that only takes text as input</a:t>
            </a:r>
          </a:p>
        </p:txBody>
      </p:sp>
      <p:sp>
        <p:nvSpPr>
          <p:cNvPr id="5" name="Rounded Rectangle 3">
            <a:extLst>
              <a:ext uri="{FF2B5EF4-FFF2-40B4-BE49-F238E27FC236}">
                <a16:creationId xmlns:a16="http://schemas.microsoft.com/office/drawing/2014/main" id="{6DC18766-1585-3443-D75C-E26E578F884F}"/>
              </a:ext>
            </a:extLst>
          </p:cNvPr>
          <p:cNvSpPr/>
          <p:nvPr/>
        </p:nvSpPr>
        <p:spPr>
          <a:xfrm>
            <a:off x="3283384" y="3454467"/>
            <a:ext cx="5625230" cy="646331"/>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
              </a:rPr>
              <a:t>Part of larger shift towards using BERT for sentiment analysis</a:t>
            </a:r>
          </a:p>
        </p:txBody>
      </p:sp>
      <p:sp>
        <p:nvSpPr>
          <p:cNvPr id="6" name="Rounded Rectangle 3">
            <a:extLst>
              <a:ext uri="{FF2B5EF4-FFF2-40B4-BE49-F238E27FC236}">
                <a16:creationId xmlns:a16="http://schemas.microsoft.com/office/drawing/2014/main" id="{811243B0-364E-5D77-C4D9-6C708F52D127}"/>
              </a:ext>
            </a:extLst>
          </p:cNvPr>
          <p:cNvSpPr/>
          <p:nvPr/>
        </p:nvSpPr>
        <p:spPr>
          <a:xfrm>
            <a:off x="3283384" y="4377126"/>
            <a:ext cx="5625230" cy="646331"/>
          </a:xfrm>
          <a:prstGeom prst="roundRect">
            <a:avLst/>
          </a:prstGeom>
          <a:solidFill>
            <a:srgbClr val="64ECFF">
              <a:alpha val="15123"/>
            </a:srgbClr>
          </a:solidFill>
          <a:ln w="19050">
            <a:solidFill>
              <a:srgbClr val="73F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atin typeface=""/>
              </a:rPr>
              <a:t>Showed that this approach could outperform pervious approaches</a:t>
            </a:r>
          </a:p>
        </p:txBody>
      </p:sp>
    </p:spTree>
    <p:extLst>
      <p:ext uri="{BB962C8B-B14F-4D97-AF65-F5344CB8AC3E}">
        <p14:creationId xmlns:p14="http://schemas.microsoft.com/office/powerpoint/2010/main" val="1539642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theme/theme1.xml><?xml version="1.0" encoding="utf-8"?>
<a:theme xmlns:a="http://schemas.openxmlformats.org/drawingml/2006/main" name="Corona">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a:defPPr>
      </a:lstStyle>
      <a:style>
        <a:lnRef idx="1">
          <a:schemeClr val="accent1"/>
        </a:lnRef>
        <a:fillRef idx="0">
          <a:schemeClr val="accent1"/>
        </a:fillRef>
        <a:effectRef idx="0">
          <a:schemeClr val="accent1"/>
        </a:effectRef>
        <a:fontRef idx="minor">
          <a:schemeClr val="tx1"/>
        </a:fontRef>
      </a:style>
    </a:spDef>
  </a:objectDefaults>
  <a:extraClrSchemeLst/>
  <a:extLst>
    <a:ext uri="{05A4C25C-085E-4340-85A3-A5531E510DB2}">
      <thm15:themeFamily xmlns:thm15="http://schemas.microsoft.com/office/thememl/2012/main" name="Corona" id="{60CA2402-7FFE-E94D-B41A-A1D8911A12A1}" vid="{0B14ABAA-DEE5-E845-A1DF-DE91958DB8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2831</Words>
  <Application>Microsoft Macintosh PowerPoint</Application>
  <PresentationFormat>Widescreen</PresentationFormat>
  <Paragraphs>460</Paragraphs>
  <Slides>82</Slides>
  <Notes>68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82</vt:i4>
      </vt:variant>
    </vt:vector>
  </HeadingPairs>
  <TitlesOfParts>
    <vt:vector size="96" baseType="lpstr">
      <vt:lpstr>Bierstadt</vt:lpstr>
      <vt:lpstr>Calibri</vt:lpstr>
      <vt:lpstr>Aptos</vt:lpstr>
      <vt:lpstr>Porter Bold DEMO</vt:lpstr>
      <vt:lpstr>Arial</vt:lpstr>
      <vt:lpstr>CMU SERIF ROMAN</vt:lpstr>
      <vt:lpstr>Alesand Round ExtBd</vt:lpstr>
      <vt:lpstr>Montserrat Thin</vt:lpstr>
      <vt:lpstr>Montserrat</vt:lpstr>
      <vt:lpstr>Helvetica</vt:lpstr>
      <vt:lpstr>Andale Mono</vt:lpstr>
      <vt:lpstr>Porter Bold DEMO</vt:lpstr>
      <vt:lpstr>Cambria Math</vt:lpstr>
      <vt:lpstr>Corona</vt:lpstr>
      <vt:lpstr>Analysing Amazon  Movie Reviews</vt:lpstr>
      <vt:lpstr>Motivation: Review Helpfulness Problem (RHP)</vt:lpstr>
      <vt:lpstr>PowerPoint Presentation</vt:lpstr>
      <vt:lpstr>Can we use a variety of Methods (ML, NN, and statistical models) to Predict the Helpfulness of Amazon Movie Reviews?</vt:lpstr>
      <vt:lpstr>Literature Review</vt:lpstr>
      <vt:lpstr>Literature review</vt:lpstr>
      <vt:lpstr>Machine Learning with SVM 2006</vt:lpstr>
      <vt:lpstr>sentiment Features 2011</vt:lpstr>
      <vt:lpstr>Attention based models 2022</vt:lpstr>
      <vt:lpstr>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Augmentation</vt:lpstr>
      <vt:lpstr>VADER</vt:lpstr>
      <vt:lpstr>Empath</vt:lpstr>
      <vt:lpstr>Our metrics</vt:lpstr>
      <vt:lpstr>Our models</vt:lpstr>
      <vt:lpstr>PowerPoint Presentation</vt:lpstr>
      <vt:lpstr>PowerPoint Presentation</vt:lpstr>
      <vt:lpstr>Error Measure</vt:lpstr>
      <vt:lpstr>PowerPoint Presentation</vt:lpstr>
      <vt:lpstr>Quantile regression</vt:lpstr>
      <vt:lpstr>QUANTILE REGRESSION</vt:lpstr>
      <vt:lpstr>QUANTILE REGRESSION</vt:lpstr>
      <vt:lpstr>QUANTILE REGRESSION</vt:lpstr>
      <vt:lpstr>QUANTILE REGRESSION</vt:lpstr>
      <vt:lpstr>QUANTILE REGRESSION</vt:lpstr>
      <vt:lpstr>Full Dataset</vt:lpstr>
      <vt:lpstr>Certain twenty</vt:lpstr>
      <vt:lpstr>Xgboost</vt:lpstr>
      <vt:lpstr>XGBOOST</vt:lpstr>
      <vt:lpstr>XGBOOST</vt:lpstr>
      <vt:lpstr>XGBOOST</vt:lpstr>
      <vt:lpstr>Full Dataset</vt:lpstr>
      <vt:lpstr>Certain twenty</vt:lpstr>
      <vt:lpstr>Neural Network  W/ EMPATH</vt:lpstr>
      <vt:lpstr>Neural Network W/ EMPATH</vt:lpstr>
      <vt:lpstr>Neural Network W/ EMPATH</vt:lpstr>
      <vt:lpstr>Neural Network W/ EMPATH</vt:lpstr>
      <vt:lpstr>Neural Network W/ EMPATH</vt:lpstr>
      <vt:lpstr>Neural Network W/ EMPATH</vt:lpstr>
      <vt:lpstr>Full Dataset</vt:lpstr>
      <vt:lpstr>Certain twenty</vt:lpstr>
      <vt:lpstr>Neural Network w/ Text</vt:lpstr>
      <vt:lpstr>Neural Network w/ Text</vt:lpstr>
      <vt:lpstr>Neural Network W/ Text</vt:lpstr>
      <vt:lpstr>NN W/ Text: Sensitivity Analysis</vt:lpstr>
      <vt:lpstr>NN W/ Text: Sensitivity Analysis</vt:lpstr>
      <vt:lpstr>Full Dataset</vt:lpstr>
      <vt:lpstr>Certain twenty</vt:lpstr>
      <vt:lpstr>BERT</vt:lpstr>
      <vt:lpstr>Bert</vt:lpstr>
      <vt:lpstr>Full Dataset</vt:lpstr>
      <vt:lpstr>Comparison and Discussion</vt:lpstr>
      <vt:lpstr>PowerPoint Presentation</vt:lpstr>
      <vt:lpstr>PowerPoint Presentation</vt:lpstr>
      <vt:lpstr>PowerPoint Presentation</vt:lpstr>
      <vt:lpstr>PowerPoint Presentation</vt:lpstr>
      <vt:lpstr>References</vt:lpstr>
      <vt:lpstr>References</vt:lpstr>
      <vt:lpstr>Thank you for listening</vt:lpstr>
      <vt:lpstr>PowerPoint Presentation</vt:lpstr>
      <vt:lpstr>Analysis</vt:lpstr>
      <vt:lpstr>Analysis</vt:lpstr>
      <vt:lpstr>Analysis</vt:lpstr>
      <vt:lpstr>PowerPoint Presentation</vt:lpstr>
      <vt:lpstr>PowerPoint Presentation</vt:lpstr>
      <vt:lpstr>PowerPoint Presentation</vt:lpstr>
      <vt:lpstr>PowerPoint Presentation</vt:lpstr>
      <vt:lpstr>PowerPoint Presentation</vt:lpstr>
      <vt:lpstr>PowerPoint Presentation</vt:lpstr>
      <vt:lpstr>QUANTILE REGRESSION</vt:lpstr>
      <vt:lpstr>QUANTILE REGRESSION</vt:lpstr>
      <vt:lpstr>QUANTILE REGRESSION</vt:lpstr>
      <vt:lpstr>Neural Network</vt:lpstr>
      <vt:lpstr>Neural Network</vt:lpstr>
      <vt:lpstr>Neural Network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Metzker  Silvan</dc:creator>
  <cp:lastModifiedBy>Metzker  Silvan</cp:lastModifiedBy>
  <cp:revision>2</cp:revision>
  <dcterms:created xsi:type="dcterms:W3CDTF">2023-12-05T13:56:55Z</dcterms:created>
  <dcterms:modified xsi:type="dcterms:W3CDTF">2025-05-12T08:30:15Z</dcterms:modified>
</cp:coreProperties>
</file>